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87" r:id="rId2"/>
    <p:sldId id="465" r:id="rId3"/>
    <p:sldId id="466" r:id="rId4"/>
    <p:sldId id="484" r:id="rId5"/>
    <p:sldId id="312" r:id="rId6"/>
    <p:sldId id="483" r:id="rId7"/>
    <p:sldId id="469" r:id="rId8"/>
    <p:sldId id="477" r:id="rId9"/>
    <p:sldId id="485" r:id="rId10"/>
    <p:sldId id="479" r:id="rId11"/>
    <p:sldId id="480" r:id="rId12"/>
    <p:sldId id="481" r:id="rId13"/>
    <p:sldId id="482" r:id="rId14"/>
    <p:sldId id="486"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13" autoAdjust="0"/>
  </p:normalViewPr>
  <p:slideViewPr>
    <p:cSldViewPr snapToGrid="0">
      <p:cViewPr varScale="1">
        <p:scale>
          <a:sx n="113" d="100"/>
          <a:sy n="113" d="100"/>
        </p:scale>
        <p:origin x="13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B4393-02A7-48C7-85DF-837C2FE4377D}" type="datetimeFigureOut">
              <a:rPr lang="sv-SE" smtClean="0"/>
              <a:t>2021-05-18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332E6-410E-4188-8C13-85B90BC1939B}" type="slidenum">
              <a:rPr lang="sv-SE" smtClean="0"/>
              <a:t>‹#›</a:t>
            </a:fld>
            <a:endParaRPr lang="sv-SE"/>
          </a:p>
        </p:txBody>
      </p:sp>
    </p:spTree>
    <p:extLst>
      <p:ext uri="{BB962C8B-B14F-4D97-AF65-F5344CB8AC3E}">
        <p14:creationId xmlns:p14="http://schemas.microsoft.com/office/powerpoint/2010/main" val="30750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3A98BA9-D17C-4EC2-A0FE-8376A913A94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92E2CDE7-71D0-4B48-86D6-84CC99B29F41}" type="slidenum">
              <a:rPr lang="sv-SE" altLang="sv-SE"/>
              <a:pPr>
                <a:defRPr/>
              </a:pPr>
              <a:t>2</a:t>
            </a:fld>
            <a:endParaRPr lang="sv-SE" altLang="sv-SE"/>
          </a:p>
        </p:txBody>
      </p:sp>
      <p:sp>
        <p:nvSpPr>
          <p:cNvPr id="10243" name="Rectangle 2">
            <a:extLst>
              <a:ext uri="{FF2B5EF4-FFF2-40B4-BE49-F238E27FC236}">
                <a16:creationId xmlns:a16="http://schemas.microsoft.com/office/drawing/2014/main" id="{89E98CB2-1052-49E9-9029-06E032D92B4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0D7BB81A-017E-4861-8E2E-B3DEC02135F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Tredje kurstillfället handlar om hur föräldrar kan stötta sina barns lekutveckling Tillfället är baserat på sidan ”Kom igång med lek”. </a:t>
            </a:r>
            <a:endParaRPr lang="sv-SE" altLang="sv-SE" dirty="0"/>
          </a:p>
          <a:p>
            <a:pPr eaLnBrk="1" hangingPunct="1">
              <a:defRPr/>
            </a:pPr>
            <a:endParaRPr lang="sv-SE" altLang="sv-S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178F7F-B7D6-48A5-8E6B-99C373482B7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016B9F12-E708-4E4E-9C94-91A6E4CC1706}" type="slidenum">
              <a:rPr lang="sv-SE" altLang="sv-SE"/>
              <a:pPr>
                <a:defRPr/>
              </a:pPr>
              <a:t>11</a:t>
            </a:fld>
            <a:endParaRPr lang="sv-SE" altLang="sv-SE"/>
          </a:p>
        </p:txBody>
      </p:sp>
      <p:sp>
        <p:nvSpPr>
          <p:cNvPr id="12291" name="Rectangle 2">
            <a:extLst>
              <a:ext uri="{FF2B5EF4-FFF2-40B4-BE49-F238E27FC236}">
                <a16:creationId xmlns:a16="http://schemas.microsoft.com/office/drawing/2014/main" id="{00669200-66DD-424F-BAE2-7F68052BB3F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3CF7B93-1853-4A46-84A0-79C7D6963C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sv-SE" sz="1200" kern="1200" dirty="0">
                <a:solidFill>
                  <a:schemeClr val="tx1"/>
                </a:solidFill>
                <a:effectLst/>
                <a:latin typeface="+mn-lt"/>
                <a:ea typeface="+mn-ea"/>
                <a:cs typeface="+mn-cs"/>
              </a:rPr>
              <a:t>Små barn blir lätt distraherade och tappar fokus. För att få till gemensam lek är det därför viktigt att fånga och behålla barnets uppmärksamhet.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Använd mycket gester, mimik och ljud som fångar barnets uppmärksamhet.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Anpassa tempot i leken. Ibland måste du vänta in barnet för att det ska komma igång. Andra gånger måste du vara snabb så att barnet inte hinner tappa fokus.</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Skapa förväntan i leken. Du kan stanna upp i leken för att skapa kommunikationstillfällen t ex stanna till gungan innan du ger mer fart.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Du kan räkna till tre innan något roligt händer, exempelvis innan barnet åker ner för rutschkanan. </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0" lvl="0" indent="0">
              <a:buFont typeface="Arial" panose="020B0604020202020204" pitchFamily="34" charset="0"/>
              <a:buNone/>
            </a:pPr>
            <a:r>
              <a:rPr lang="sv-SE" sz="1200" kern="1200" dirty="0">
                <a:solidFill>
                  <a:schemeClr val="tx1"/>
                </a:solidFill>
                <a:effectLst/>
                <a:latin typeface="+mn-lt"/>
                <a:ea typeface="+mn-ea"/>
                <a:cs typeface="+mn-cs"/>
              </a:rPr>
              <a:t>Fråga eventuellt deltagarna om de har egna exempel på hur de gör för att fånga sina barns uppmärksamhet.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178F7F-B7D6-48A5-8E6B-99C373482B7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BD895112-7999-4E4E-9F65-8EBB0595A1EC}" type="slidenum">
              <a:rPr lang="sv-SE" altLang="sv-SE"/>
              <a:pPr>
                <a:defRPr/>
              </a:pPr>
              <a:t>12</a:t>
            </a:fld>
            <a:endParaRPr lang="sv-SE" altLang="sv-SE"/>
          </a:p>
        </p:txBody>
      </p:sp>
      <p:sp>
        <p:nvSpPr>
          <p:cNvPr id="12291" name="Rectangle 2">
            <a:extLst>
              <a:ext uri="{FF2B5EF4-FFF2-40B4-BE49-F238E27FC236}">
                <a16:creationId xmlns:a16="http://schemas.microsoft.com/office/drawing/2014/main" id="{00669200-66DD-424F-BAE2-7F68052BB3F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3CF7B93-1853-4A46-84A0-79C7D6963C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Det viktigaste av allt när du leker med ditt barn är att ni har roligt tillsammans! </a:t>
            </a:r>
            <a:r>
              <a:rPr lang="sv-SE" sz="1200" kern="1200" dirty="0">
                <a:solidFill>
                  <a:schemeClr val="tx1"/>
                </a:solidFill>
                <a:effectLst/>
                <a:latin typeface="+mn-lt"/>
                <a:ea typeface="+mn-ea"/>
                <a:cs typeface="+mn-cs"/>
              </a:rPr>
              <a:t>Du kan också filma leken och titta på filmen med ditt barn efteråt. Då kan barnet njuta av er roliga lek fler gånger!</a:t>
            </a:r>
          </a:p>
          <a:p>
            <a:pPr eaLnBrk="1" hangingPunct="1">
              <a:defRPr/>
            </a:pPr>
            <a:endParaRPr lang="sv-SE" altLang="sv-S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178F7F-B7D6-48A5-8E6B-99C373482B7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BD895112-7999-4E4E-9F65-8EBB0595A1EC}" type="slidenum">
              <a:rPr lang="sv-SE" altLang="sv-SE"/>
              <a:pPr>
                <a:defRPr/>
              </a:pPr>
              <a:t>13</a:t>
            </a:fld>
            <a:endParaRPr lang="sv-SE" altLang="sv-SE"/>
          </a:p>
        </p:txBody>
      </p:sp>
      <p:sp>
        <p:nvSpPr>
          <p:cNvPr id="12291" name="Rectangle 2">
            <a:extLst>
              <a:ext uri="{FF2B5EF4-FFF2-40B4-BE49-F238E27FC236}">
                <a16:creationId xmlns:a16="http://schemas.microsoft.com/office/drawing/2014/main" id="{00669200-66DD-424F-BAE2-7F68052BB3F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3CF7B93-1853-4A46-84A0-79C7D6963C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sv-SE" altLang="sv-SE" dirty="0"/>
              <a:t>Ge exempel på de olika lekarna.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Vilka lekar barn uppskattar varierar beroende på ålder och intressen. Betona att barn i stor utsträckning är beroende av att vuxna lär dem nya sätt att leka och använd material. </a:t>
            </a:r>
          </a:p>
        </p:txBody>
      </p:sp>
    </p:spTree>
    <p:extLst>
      <p:ext uri="{BB962C8B-B14F-4D97-AF65-F5344CB8AC3E}">
        <p14:creationId xmlns:p14="http://schemas.microsoft.com/office/powerpoint/2010/main" val="240024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178F7F-B7D6-48A5-8E6B-99C373482B7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D153ABC6-55A4-402A-BC74-7092860F4F7C}" type="slidenum">
              <a:rPr lang="sv-SE" altLang="sv-SE"/>
              <a:pPr>
                <a:defRPr/>
              </a:pPr>
              <a:t>14</a:t>
            </a:fld>
            <a:endParaRPr lang="sv-SE" altLang="sv-SE"/>
          </a:p>
        </p:txBody>
      </p:sp>
      <p:sp>
        <p:nvSpPr>
          <p:cNvPr id="12291" name="Rectangle 2">
            <a:extLst>
              <a:ext uri="{FF2B5EF4-FFF2-40B4-BE49-F238E27FC236}">
                <a16:creationId xmlns:a16="http://schemas.microsoft.com/office/drawing/2014/main" id="{00669200-66DD-424F-BAE2-7F68052BB3F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3CF7B93-1853-4A46-84A0-79C7D6963C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Påminn om att det finns fler filmer, förslag på lekar samt </a:t>
            </a:r>
            <a:r>
              <a:rPr lang="sv-SE" altLang="sv-SE" dirty="0" err="1"/>
              <a:t>lekkort</a:t>
            </a:r>
            <a:r>
              <a:rPr lang="sv-SE" altLang="sv-SE" dirty="0"/>
              <a:t> och lekkartor att skriva ut på webbsidan. Om ni har möjlighet på kursen är det bra att ni redan skrivit ut lekkorten och lekkartor till dem. Det har varit mycket uppskattat om de kunnat laminera sina bilder på plats på kursen!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Eftersom detta är det sista kurstillfället följs hemuppgiften inte upp på ett kommande kurstillfälle. Vi rekommenderar att på andra sätt försöka fånga upp hur det gått för föräldrarna, till exempel när man kommer på återbesök på BVC eller kommer till öppna förskolan med sitt barn. </a:t>
            </a:r>
          </a:p>
          <a:p>
            <a:pPr eaLnBrk="1" hangingPunct="1">
              <a:defRPr/>
            </a:pPr>
            <a:endParaRPr lang="sv-SE" altLang="sv-S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bildobjekt 1">
            <a:extLst>
              <a:ext uri="{FF2B5EF4-FFF2-40B4-BE49-F238E27FC236}">
                <a16:creationId xmlns:a16="http://schemas.microsoft.com/office/drawing/2014/main" id="{E83D868F-6061-4582-AB0C-28476F530FAB}"/>
              </a:ext>
            </a:extLst>
          </p:cNvPr>
          <p:cNvSpPr>
            <a:spLocks noGrp="1" noRot="1" noChangeAspect="1" noTextEdit="1"/>
          </p:cNvSpPr>
          <p:nvPr>
            <p:ph type="sldImg"/>
          </p:nvPr>
        </p:nvSpPr>
        <p:spPr>
          <a:ln/>
        </p:spPr>
      </p:sp>
      <p:sp>
        <p:nvSpPr>
          <p:cNvPr id="8195" name="Platshållare för anteckningar 2">
            <a:extLst>
              <a:ext uri="{FF2B5EF4-FFF2-40B4-BE49-F238E27FC236}">
                <a16:creationId xmlns:a16="http://schemas.microsoft.com/office/drawing/2014/main" id="{F0BEFEAA-3800-4A1F-93DA-493DE4FE1A2D}"/>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sv-SE" altLang="sv-SE"/>
          </a:p>
        </p:txBody>
      </p:sp>
      <p:sp>
        <p:nvSpPr>
          <p:cNvPr id="8196" name="Platshållare för bildnummer 3">
            <a:extLst>
              <a:ext uri="{FF2B5EF4-FFF2-40B4-BE49-F238E27FC236}">
                <a16:creationId xmlns:a16="http://schemas.microsoft.com/office/drawing/2014/main" id="{4F19FCC6-16F9-4751-BAEF-CF59989283B0}"/>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1CD89DBB-29F3-499D-9130-DE78D97F21C2}" type="slidenum">
              <a:rPr lang="sv-SE" altLang="sv-SE"/>
              <a:pPr>
                <a:defRPr/>
              </a:pPr>
              <a:t>3</a:t>
            </a:fld>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178F7F-B7D6-48A5-8E6B-99C373482B7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0A6138D1-4731-4291-95FD-74A0B3C546F2}" type="slidenum">
              <a:rPr lang="sv-SE" altLang="sv-SE"/>
              <a:pPr>
                <a:defRPr/>
              </a:pPr>
              <a:t>4</a:t>
            </a:fld>
            <a:endParaRPr lang="sv-SE" altLang="sv-SE"/>
          </a:p>
        </p:txBody>
      </p:sp>
      <p:sp>
        <p:nvSpPr>
          <p:cNvPr id="12291" name="Rectangle 2">
            <a:extLst>
              <a:ext uri="{FF2B5EF4-FFF2-40B4-BE49-F238E27FC236}">
                <a16:creationId xmlns:a16="http://schemas.microsoft.com/office/drawing/2014/main" id="{00669200-66DD-424F-BAE2-7F68052BB3F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3CF7B93-1853-4A46-84A0-79C7D6963C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Beroende på gruppens storlek, lokalens utformning och kurstillfällets längd har man olika möjlighet att ge feedback på hemuppgifterna. När möjlighet finns rekommenderar vi att alla kort erbjuds möjlighet att berätta om sin hemuppgift. För att kursledaren och de andra deltagarna ska få en ännu bättre förståelse för vad föräldrarna gjort kan man också uppmuntra deltagarna att filma hemuppgiften de genomfört och visa i grupp. Om det inte finns möjlighet att prata om allas hemuppgifter är det ändå viktigt att lyfta fram och prata om några hemuppgifter. Detta blir en repetition av förra tillfället, en chans att prata om hur man kan fortsätta att använda strategierna i fler situationer och bli inspiration för övriga kursdeltagare.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Skapa dig en bild av hur det gick. </a:t>
            </a:r>
            <a:r>
              <a:rPr lang="sv-SE" sz="1200" kern="1200" dirty="0">
                <a:solidFill>
                  <a:schemeClr val="tx1"/>
                </a:solidFill>
                <a:effectLst/>
                <a:latin typeface="+mn-lt"/>
                <a:ea typeface="+mn-ea"/>
                <a:cs typeface="+mn-cs"/>
              </a:rPr>
              <a:t>För att få en bra bild av hur det gått för föräldrarna är det ofta en bra idé att börja med att fråga vad de hade planerat. Här kan hemuppgiftslappen vara till god hjälp. Vilken rutin eller lek försökte de förbättra? Vilka strategier tänkte de använda? Efter detta kan man gå vidare och fråga hur det gick och om föräldrarna märkte någon skillnad.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Hitta det som gick bra</a:t>
            </a:r>
            <a:r>
              <a:rPr lang="sv-SE" sz="1200" kern="1200" dirty="0">
                <a:solidFill>
                  <a:schemeClr val="tx1"/>
                </a:solidFill>
                <a:effectLst/>
                <a:latin typeface="+mn-lt"/>
                <a:ea typeface="+mn-ea"/>
                <a:cs typeface="+mn-cs"/>
              </a:rPr>
              <a:t>. Det är den viktigaste uppgiften för en kursledare. Försök att hitta det som verkar ha gått bra för föräldern och lyft fram det för gruppen. Tanken är att de ska göra det som blev bra mer och oftare och då är det viktigt att få feedback på det från kursledaren.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Hjälp föräldrarna vidare. </a:t>
            </a:r>
            <a:r>
              <a:rPr lang="sv-SE" sz="1200" kern="1200" dirty="0">
                <a:solidFill>
                  <a:schemeClr val="tx1"/>
                </a:solidFill>
                <a:effectLst/>
                <a:latin typeface="+mn-lt"/>
                <a:ea typeface="+mn-ea"/>
                <a:cs typeface="+mn-cs"/>
              </a:rPr>
              <a:t>För att hjälpa föräldrarna att börja använda strategierna i fler sammanhang kan det vara bra att fråga om det finns någon mer situation eller rutin i vardagen där de kan använda </a:t>
            </a:r>
            <a:r>
              <a:rPr lang="sv-SE" sz="1200" kern="1200" dirty="0" err="1">
                <a:solidFill>
                  <a:schemeClr val="tx1"/>
                </a:solidFill>
                <a:effectLst/>
                <a:latin typeface="+mn-lt"/>
                <a:ea typeface="+mn-ea"/>
                <a:cs typeface="+mn-cs"/>
              </a:rPr>
              <a:t>startegierna</a:t>
            </a:r>
            <a:r>
              <a:rPr lang="sv-SE" sz="1200" kern="1200" dirty="0">
                <a:solidFill>
                  <a:schemeClr val="tx1"/>
                </a:solidFill>
                <a:effectLst/>
                <a:latin typeface="+mn-lt"/>
                <a:ea typeface="+mn-ea"/>
                <a:cs typeface="+mn-cs"/>
              </a:rPr>
              <a:t> ex gå och handla, sova över hos mormor, gå till </a:t>
            </a:r>
            <a:r>
              <a:rPr lang="sv-SE" sz="1200" kern="1200" dirty="0" err="1">
                <a:solidFill>
                  <a:schemeClr val="tx1"/>
                </a:solidFill>
                <a:effectLst/>
                <a:latin typeface="+mn-lt"/>
                <a:ea typeface="+mn-ea"/>
                <a:cs typeface="+mn-cs"/>
              </a:rPr>
              <a:t>bvc</a:t>
            </a:r>
            <a:r>
              <a:rPr lang="sv-SE" sz="1200" kern="1200" dirty="0">
                <a:solidFill>
                  <a:schemeClr val="tx1"/>
                </a:solidFill>
                <a:effectLst/>
                <a:latin typeface="+mn-lt"/>
                <a:ea typeface="+mn-ea"/>
                <a:cs typeface="+mn-cs"/>
              </a:rPr>
              <a:t>, ta spruta</a:t>
            </a:r>
          </a:p>
          <a:p>
            <a:pPr eaLnBrk="1" hangingPunct="1">
              <a:defRPr/>
            </a:pPr>
            <a:endParaRPr lang="sv-SE" altLang="sv-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E8E76A5-2892-4498-92F1-721C1C928AD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3425" indent="-279400">
              <a:defRPr>
                <a:solidFill>
                  <a:schemeClr val="tx1"/>
                </a:solidFill>
                <a:latin typeface="Arial" charset="0"/>
              </a:defRPr>
            </a:lvl2pPr>
            <a:lvl3pPr marL="1127125" indent="-225425">
              <a:defRPr>
                <a:solidFill>
                  <a:schemeClr val="tx1"/>
                </a:solidFill>
                <a:latin typeface="Arial" charset="0"/>
              </a:defRPr>
            </a:lvl3pPr>
            <a:lvl4pPr marL="1581150" indent="-225425">
              <a:defRPr>
                <a:solidFill>
                  <a:schemeClr val="tx1"/>
                </a:solidFill>
                <a:latin typeface="Arial" charset="0"/>
              </a:defRPr>
            </a:lvl4pPr>
            <a:lvl5pPr marL="2032000" indent="-225425">
              <a:defRPr>
                <a:solidFill>
                  <a:schemeClr val="tx1"/>
                </a:solidFill>
                <a:latin typeface="Arial" charset="0"/>
              </a:defRPr>
            </a:lvl5pPr>
            <a:lvl6pPr marL="2489200" indent="-225425" eaLnBrk="0" fontAlgn="base" hangingPunct="0">
              <a:spcBef>
                <a:spcPct val="0"/>
              </a:spcBef>
              <a:spcAft>
                <a:spcPct val="0"/>
              </a:spcAft>
              <a:defRPr>
                <a:solidFill>
                  <a:schemeClr val="tx1"/>
                </a:solidFill>
                <a:latin typeface="Arial" charset="0"/>
              </a:defRPr>
            </a:lvl6pPr>
            <a:lvl7pPr marL="2946400" indent="-225425" eaLnBrk="0" fontAlgn="base" hangingPunct="0">
              <a:spcBef>
                <a:spcPct val="0"/>
              </a:spcBef>
              <a:spcAft>
                <a:spcPct val="0"/>
              </a:spcAft>
              <a:defRPr>
                <a:solidFill>
                  <a:schemeClr val="tx1"/>
                </a:solidFill>
                <a:latin typeface="Arial" charset="0"/>
              </a:defRPr>
            </a:lvl7pPr>
            <a:lvl8pPr marL="3403600" indent="-225425" eaLnBrk="0" fontAlgn="base" hangingPunct="0">
              <a:spcBef>
                <a:spcPct val="0"/>
              </a:spcBef>
              <a:spcAft>
                <a:spcPct val="0"/>
              </a:spcAft>
              <a:defRPr>
                <a:solidFill>
                  <a:schemeClr val="tx1"/>
                </a:solidFill>
                <a:latin typeface="Arial" charset="0"/>
              </a:defRPr>
            </a:lvl8pPr>
            <a:lvl9pPr marL="3860800" indent="-225425" eaLnBrk="0" fontAlgn="base" hangingPunct="0">
              <a:spcBef>
                <a:spcPct val="0"/>
              </a:spcBef>
              <a:spcAft>
                <a:spcPct val="0"/>
              </a:spcAft>
              <a:defRPr>
                <a:solidFill>
                  <a:schemeClr val="tx1"/>
                </a:solidFill>
                <a:latin typeface="Arial" charset="0"/>
              </a:defRPr>
            </a:lvl9pPr>
          </a:lstStyle>
          <a:p>
            <a:pPr>
              <a:defRPr/>
            </a:pPr>
            <a:fld id="{C9CFC5AD-E77B-4F9F-914A-7154F6E8B896}" type="slidenum">
              <a:rPr lang="sv-SE" altLang="sv-SE"/>
              <a:pPr>
                <a:defRPr/>
              </a:pPr>
              <a:t>5</a:t>
            </a:fld>
            <a:endParaRPr lang="sv-SE" altLang="sv-SE"/>
          </a:p>
        </p:txBody>
      </p:sp>
      <p:sp>
        <p:nvSpPr>
          <p:cNvPr id="38915" name="Rectangle 2">
            <a:extLst>
              <a:ext uri="{FF2B5EF4-FFF2-40B4-BE49-F238E27FC236}">
                <a16:creationId xmlns:a16="http://schemas.microsoft.com/office/drawing/2014/main" id="{4041ECBB-ABB4-4EF4-88C5-B0B39DF8F562}"/>
              </a:ext>
            </a:extLst>
          </p:cNvPr>
          <p:cNvSpPr>
            <a:spLocks noGrp="1" noRot="1" noChangeAspect="1" noChangeArrowheads="1" noTextEdit="1"/>
          </p:cNvSpPr>
          <p:nvPr>
            <p:ph type="sldImg"/>
          </p:nvPr>
        </p:nvSpPr>
        <p:spPr>
          <a:xfrm>
            <a:off x="95250" y="768350"/>
            <a:ext cx="6534150" cy="3676650"/>
          </a:xfrm>
          <a:ln/>
        </p:spPr>
      </p:sp>
      <p:sp>
        <p:nvSpPr>
          <p:cNvPr id="38916" name="Rectangle 3">
            <a:extLst>
              <a:ext uri="{FF2B5EF4-FFF2-40B4-BE49-F238E27FC236}">
                <a16:creationId xmlns:a16="http://schemas.microsoft.com/office/drawing/2014/main" id="{8A1D0530-A05B-4FAF-A945-EDD3BBC7776D}"/>
              </a:ext>
            </a:extLst>
          </p:cNvPr>
          <p:cNvSpPr>
            <a:spLocks noGrp="1" noChangeArrowheads="1"/>
          </p:cNvSpPr>
          <p:nvPr>
            <p:ph type="body" idx="1"/>
          </p:nvPr>
        </p:nvSpPr>
        <p:spPr>
          <a:xfrm>
            <a:off x="917575" y="4672013"/>
            <a:ext cx="4886325" cy="44450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798" tIns="45900" rIns="91798" bIns="45900"/>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0" dirty="0"/>
              <a:t>Tanken med denna bild är att förmedla till deltagarna varför vi tycker att leken är viktig. </a:t>
            </a:r>
            <a:r>
              <a:rPr lang="sv-SE" altLang="sv-SE" dirty="0"/>
              <a:t>Betona att leken är barnets naturliga sätt att lära sig och utvecklas. Det genom lek som barn lär sig kommunicera, lösa problem, hantera motgångar, samarbete, öva på motoriska färdigheter mm. Det är också genom lek som barn bygger relationer med både barn och vuxna. </a:t>
            </a:r>
            <a:endParaRPr lang="sv-SE" altLang="sv-SE" b="1" dirty="0"/>
          </a:p>
          <a:p>
            <a:pPr eaLnBrk="1" hangingPunct="1">
              <a:defRPr/>
            </a:pPr>
            <a:endParaRPr lang="sv-SE" altLang="sv-SE" b="0" dirty="0"/>
          </a:p>
          <a:p>
            <a:pPr eaLnBrk="1" hangingPunct="1">
              <a:lnSpc>
                <a:spcPct val="80000"/>
              </a:lnSpc>
              <a:defRPr/>
            </a:pPr>
            <a:r>
              <a:rPr lang="sv-SE" altLang="sv-SE" sz="3200" b="0" dirty="0">
                <a:solidFill>
                  <a:srgbClr val="8DCAAF"/>
                </a:solidFill>
              </a:rPr>
              <a:t>Imitation</a:t>
            </a:r>
            <a:r>
              <a:rPr lang="sv-SE" altLang="sv-SE" sz="3200" b="0" dirty="0">
                <a:solidFill>
                  <a:srgbClr val="8DCAAF"/>
                </a:solidFill>
                <a:cs typeface="Calibri" panose="020F0502020204030204" pitchFamily="34" charset="0"/>
              </a:rPr>
              <a:t> </a:t>
            </a:r>
            <a:r>
              <a:rPr lang="sv-SE" altLang="sv-SE" sz="2400" b="0" dirty="0">
                <a:cs typeface="Calibri" panose="020F0502020204030204" pitchFamily="34" charset="0"/>
              </a:rPr>
              <a:t>–</a:t>
            </a:r>
            <a:r>
              <a:rPr lang="sv-SE" altLang="sv-SE" sz="2400" b="0" dirty="0">
                <a:solidFill>
                  <a:srgbClr val="8DCAAF"/>
                </a:solidFill>
                <a:cs typeface="Calibri" panose="020F0502020204030204" pitchFamily="34" charset="0"/>
              </a:rPr>
              <a:t> </a:t>
            </a:r>
            <a:r>
              <a:rPr lang="sv-SE" altLang="sv-SE" sz="2400" b="0" dirty="0"/>
              <a:t>att härma/göra lika är grunden för kommunikation och inlärning</a:t>
            </a:r>
          </a:p>
          <a:p>
            <a:pPr eaLnBrk="1" hangingPunct="1">
              <a:lnSpc>
                <a:spcPct val="80000"/>
              </a:lnSpc>
              <a:defRPr/>
            </a:pPr>
            <a:r>
              <a:rPr lang="sv-SE" altLang="sv-SE" sz="3200" b="0" dirty="0">
                <a:solidFill>
                  <a:srgbClr val="8DCAAF"/>
                </a:solidFill>
              </a:rPr>
              <a:t>Uppmärksamhet</a:t>
            </a:r>
            <a:r>
              <a:rPr lang="sv-SE" altLang="sv-SE" sz="3200" b="0" dirty="0">
                <a:solidFill>
                  <a:srgbClr val="8DCAAF"/>
                </a:solidFill>
                <a:cs typeface="Calibri" panose="020F0502020204030204" pitchFamily="34" charset="0"/>
              </a:rPr>
              <a:t> </a:t>
            </a:r>
            <a:r>
              <a:rPr lang="sv-SE" altLang="sv-SE" sz="2400" b="0" dirty="0">
                <a:cs typeface="Calibri" panose="020F0502020204030204" pitchFamily="34" charset="0"/>
              </a:rPr>
              <a:t>–</a:t>
            </a:r>
            <a:r>
              <a:rPr lang="sv-SE" altLang="sv-SE" sz="2400" b="0" dirty="0">
                <a:solidFill>
                  <a:srgbClr val="8DCAAF"/>
                </a:solidFill>
                <a:cs typeface="Calibri" panose="020F0502020204030204" pitchFamily="34" charset="0"/>
              </a:rPr>
              <a:t> </a:t>
            </a:r>
            <a:r>
              <a:rPr lang="sv-SE" altLang="sv-SE" sz="2400" b="0" dirty="0"/>
              <a:t>att vara uppmärksam och kunna dela uppmärksamhet </a:t>
            </a:r>
          </a:p>
          <a:p>
            <a:pPr eaLnBrk="1" hangingPunct="1">
              <a:lnSpc>
                <a:spcPct val="80000"/>
              </a:lnSpc>
              <a:defRPr/>
            </a:pPr>
            <a:r>
              <a:rPr lang="sv-SE" altLang="sv-SE" sz="3200" b="0" dirty="0">
                <a:solidFill>
                  <a:srgbClr val="8DCAAF"/>
                </a:solidFill>
              </a:rPr>
              <a:t>Turtagning</a:t>
            </a:r>
            <a:r>
              <a:rPr lang="sv-SE" altLang="sv-SE" sz="3200" b="0" dirty="0">
                <a:solidFill>
                  <a:srgbClr val="8DCAAF"/>
                </a:solidFill>
                <a:cs typeface="Calibri" panose="020F0502020204030204" pitchFamily="34" charset="0"/>
              </a:rPr>
              <a:t> </a:t>
            </a:r>
            <a:r>
              <a:rPr lang="sv-SE" altLang="sv-SE" b="0" dirty="0">
                <a:cs typeface="Calibri" panose="020F0502020204030204" pitchFamily="34" charset="0"/>
              </a:rPr>
              <a:t>–</a:t>
            </a:r>
            <a:r>
              <a:rPr lang="sv-SE" altLang="sv-SE" b="0" dirty="0">
                <a:solidFill>
                  <a:srgbClr val="8DCAAF"/>
                </a:solidFill>
                <a:cs typeface="Calibri" panose="020F0502020204030204" pitchFamily="34" charset="0"/>
              </a:rPr>
              <a:t> </a:t>
            </a:r>
            <a:r>
              <a:rPr lang="sv-SE" altLang="sv-SE" b="0" dirty="0"/>
              <a:t>att växelvis lämna över initiativet</a:t>
            </a:r>
          </a:p>
          <a:p>
            <a:pPr eaLnBrk="1" hangingPunct="1">
              <a:lnSpc>
                <a:spcPct val="80000"/>
              </a:lnSpc>
              <a:defRPr/>
            </a:pPr>
            <a:r>
              <a:rPr lang="sv-SE" altLang="sv-SE" sz="3200" b="0" dirty="0">
                <a:solidFill>
                  <a:srgbClr val="8DCAAF"/>
                </a:solidFill>
              </a:rPr>
              <a:t>Motivation</a:t>
            </a:r>
            <a:r>
              <a:rPr lang="sv-SE" altLang="sv-SE" sz="4400" b="0" dirty="0">
                <a:solidFill>
                  <a:srgbClr val="8DCAAF"/>
                </a:solidFill>
              </a:rPr>
              <a:t> </a:t>
            </a:r>
            <a:r>
              <a:rPr lang="sv-SE" altLang="sv-SE" sz="3200" b="0" dirty="0">
                <a:solidFill>
                  <a:srgbClr val="8DCAAF"/>
                </a:solidFill>
                <a:cs typeface="Calibri" panose="020F0502020204030204" pitchFamily="34" charset="0"/>
              </a:rPr>
              <a:t> </a:t>
            </a:r>
            <a:r>
              <a:rPr lang="sv-SE" altLang="sv-SE" b="0" dirty="0"/>
              <a:t>–  det måste vara roligt</a:t>
            </a:r>
          </a:p>
          <a:p>
            <a:pPr eaLnBrk="1" hangingPunct="1">
              <a:defRPr/>
            </a:pPr>
            <a:endParaRPr lang="sv-SE" altLang="sv-S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178F7F-B7D6-48A5-8E6B-99C373482B7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9ECC36D6-B362-4CFC-8D33-6CED81D84783}" type="slidenum">
              <a:rPr lang="sv-SE" altLang="sv-SE"/>
              <a:pPr>
                <a:defRPr/>
              </a:pPr>
              <a:t>6</a:t>
            </a:fld>
            <a:endParaRPr lang="sv-SE" altLang="sv-SE"/>
          </a:p>
        </p:txBody>
      </p:sp>
      <p:sp>
        <p:nvSpPr>
          <p:cNvPr id="12291" name="Rectangle 2">
            <a:extLst>
              <a:ext uri="{FF2B5EF4-FFF2-40B4-BE49-F238E27FC236}">
                <a16:creationId xmlns:a16="http://schemas.microsoft.com/office/drawing/2014/main" id="{00669200-66DD-424F-BAE2-7F68052BB3F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3CF7B93-1853-4A46-84A0-79C7D6963C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Klicka på bilden för att komma vidare till webbsidan visa deltagarna att vi idag pratar om sidan Kom igång med lek.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Titta på filmen Enkla lekar. Visa också på webbsidan att de själva kan skriva ut </a:t>
            </a:r>
            <a:r>
              <a:rPr lang="sv-SE" altLang="sv-SE" dirty="0" err="1"/>
              <a:t>lekkort</a:t>
            </a:r>
            <a:r>
              <a:rPr lang="sv-SE" altLang="sv-SE" dirty="0"/>
              <a:t> och lekkartor från webbsidan. </a:t>
            </a:r>
          </a:p>
        </p:txBody>
      </p:sp>
    </p:spTree>
    <p:extLst>
      <p:ext uri="{BB962C8B-B14F-4D97-AF65-F5344CB8AC3E}">
        <p14:creationId xmlns:p14="http://schemas.microsoft.com/office/powerpoint/2010/main" val="4158853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178F7F-B7D6-48A5-8E6B-99C373482B7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AB0361CB-506D-4811-A246-A9A3CE6CAA79}" type="slidenum">
              <a:rPr lang="sv-SE" altLang="sv-SE"/>
              <a:pPr>
                <a:defRPr/>
              </a:pPr>
              <a:t>7</a:t>
            </a:fld>
            <a:endParaRPr lang="sv-SE" altLang="sv-SE"/>
          </a:p>
        </p:txBody>
      </p:sp>
      <p:sp>
        <p:nvSpPr>
          <p:cNvPr id="12291" name="Rectangle 2">
            <a:extLst>
              <a:ext uri="{FF2B5EF4-FFF2-40B4-BE49-F238E27FC236}">
                <a16:creationId xmlns:a16="http://schemas.microsoft.com/office/drawing/2014/main" id="{00669200-66DD-424F-BAE2-7F68052BB3F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3CF7B93-1853-4A46-84A0-79C7D6963C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sv-SE" altLang="sv-SE" dirty="0"/>
              <a:t>De här strategierna ska vi gå igenom idag. </a:t>
            </a:r>
          </a:p>
          <a:p>
            <a:pPr eaLnBrk="1" hangingPunct="1">
              <a:defRPr/>
            </a:pPr>
            <a:r>
              <a:rPr lang="sv-SE" sz="1200" kern="1200" dirty="0">
                <a:solidFill>
                  <a:schemeClr val="tx1"/>
                </a:solidFill>
                <a:effectLst/>
                <a:latin typeface="+mn-lt"/>
                <a:ea typeface="+mn-ea"/>
                <a:cs typeface="+mn-cs"/>
              </a:rPr>
              <a:t>Små barn har oftast svårt att själva komma på och utveckla lekar. Den vuxna behöver därför hjälpa barnet med detta. Som vuxen kan man planera in lekstunder eller bjuda in dig själv i barnets pågående lekar.</a:t>
            </a:r>
            <a:endParaRPr lang="sv-SE" altLang="sv-S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178F7F-B7D6-48A5-8E6B-99C373482B7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D9EF0901-18DB-4B08-851D-2359962C55C6}" type="slidenum">
              <a:rPr lang="sv-SE" altLang="sv-SE"/>
              <a:pPr>
                <a:defRPr/>
              </a:pPr>
              <a:t>8</a:t>
            </a:fld>
            <a:endParaRPr lang="sv-SE" altLang="sv-SE"/>
          </a:p>
        </p:txBody>
      </p:sp>
      <p:sp>
        <p:nvSpPr>
          <p:cNvPr id="12291" name="Rectangle 2">
            <a:extLst>
              <a:ext uri="{FF2B5EF4-FFF2-40B4-BE49-F238E27FC236}">
                <a16:creationId xmlns:a16="http://schemas.microsoft.com/office/drawing/2014/main" id="{00669200-66DD-424F-BAE2-7F68052BB3F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3CF7B93-1853-4A46-84A0-79C7D6963C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lvl="0" indent="-171450">
              <a:buFont typeface="Arial" panose="020B0604020202020204" pitchFamily="34" charset="0"/>
              <a:buChar char="•"/>
            </a:pPr>
            <a:r>
              <a:rPr lang="sv-SE" altLang="sv-SE" dirty="0"/>
              <a:t>Var lyhörd och uppmärksam på vad ditt barn visar intresse för. </a:t>
            </a:r>
            <a:r>
              <a:rPr lang="sv-SE" sz="1200" kern="1200" dirty="0">
                <a:solidFill>
                  <a:schemeClr val="tx1"/>
                </a:solidFill>
                <a:effectLst/>
                <a:latin typeface="+mn-lt"/>
                <a:ea typeface="+mn-ea"/>
                <a:cs typeface="+mn-cs"/>
              </a:rPr>
              <a:t>Välj en lek eller aktivitet som du tror att ditt barn skulle gilla. Om barnet tycker om bilar försöker du hitta på en lek med bilar. Om barnet gillar att röra på sig kan du försöka hitta springa-lekar. Många barn tycker också om att få vara med i vardagsrutiner som en form av lek, exempelvis barnet i illustrationen som leker en ”plocka i, plocka ur-lek” med sin mamma genom att tömma diskmaskinen. </a:t>
            </a:r>
            <a:endParaRPr lang="sv-SE" altLang="sv-SE" dirty="0"/>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Välj en lek där både du och barnet har tydliga roller. Då blir det lättare att leka tillsammans istället för att ni leker var och en för sig. När ni lägger knoppussel tillsammans kan barnet få plattan och du ha bitarna. Ge gärna exempel på en lek med tydliga roller för att illustrera hur det ökar chansen till </a:t>
            </a:r>
            <a:r>
              <a:rPr lang="sv-SE" sz="1200" kern="1200" dirty="0" err="1">
                <a:solidFill>
                  <a:schemeClr val="tx1"/>
                </a:solidFill>
                <a:effectLst/>
                <a:latin typeface="+mn-lt"/>
                <a:ea typeface="+mn-ea"/>
                <a:cs typeface="+mn-cs"/>
              </a:rPr>
              <a:t>samlek</a:t>
            </a:r>
            <a:r>
              <a:rPr lang="sv-SE"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Välj en enkel lek som går att upprepa många gånger för ett litet barn. </a:t>
            </a:r>
          </a:p>
          <a:p>
            <a:pPr marL="0" lvl="0" indent="0">
              <a:buFont typeface="Arial" panose="020B0604020202020204" pitchFamily="34" charset="0"/>
              <a:buNone/>
            </a:pPr>
            <a:br>
              <a:rPr lang="sv-SE" sz="1200" kern="1200" dirty="0">
                <a:solidFill>
                  <a:schemeClr val="tx1"/>
                </a:solidFill>
                <a:effectLst/>
                <a:latin typeface="+mn-lt"/>
                <a:ea typeface="+mn-ea"/>
                <a:cs typeface="+mn-cs"/>
              </a:rPr>
            </a:br>
            <a:r>
              <a:rPr lang="sv-SE" altLang="sv-SE" dirty="0"/>
              <a:t>Det är oftast lättare att få till gemensam lek om man som vuxen har tänkt till lite innan och kommit på en plan för leken. </a:t>
            </a:r>
          </a:p>
          <a:p>
            <a:pPr eaLnBrk="1" hangingPunct="1">
              <a:defRPr/>
            </a:pPr>
            <a:endParaRPr lang="sv-SE" altLang="sv-SE" dirty="0"/>
          </a:p>
          <a:p>
            <a:pPr eaLnBrk="1" hangingPunct="1">
              <a:defRPr/>
            </a:pPr>
            <a:endParaRPr lang="sv-SE" altLang="sv-S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178F7F-B7D6-48A5-8E6B-99C373482B7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0A2F1FCC-660C-468A-B02F-230C70D49CBE}" type="slidenum">
              <a:rPr lang="sv-SE" altLang="sv-SE"/>
              <a:pPr>
                <a:defRPr/>
              </a:pPr>
              <a:t>9</a:t>
            </a:fld>
            <a:endParaRPr lang="sv-SE" altLang="sv-SE"/>
          </a:p>
        </p:txBody>
      </p:sp>
      <p:sp>
        <p:nvSpPr>
          <p:cNvPr id="12291" name="Rectangle 2">
            <a:extLst>
              <a:ext uri="{FF2B5EF4-FFF2-40B4-BE49-F238E27FC236}">
                <a16:creationId xmlns:a16="http://schemas.microsoft.com/office/drawing/2014/main" id="{00669200-66DD-424F-BAE2-7F68052BB3F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3CF7B93-1853-4A46-84A0-79C7D6963C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sv-SE" altLang="sv-SE" dirty="0"/>
              <a:t>Ge exempel! </a:t>
            </a:r>
          </a:p>
          <a:p>
            <a:pPr eaLnBrk="1" hangingPunct="1">
              <a:defRPr/>
            </a:pPr>
            <a:r>
              <a:rPr lang="sv-SE" altLang="sv-SE" dirty="0"/>
              <a:t>Ha med och visa lekkorten som användes i filmen ni tittade på. Lekkorten gör det tydligt för barnet vad föräldern tänker att de ska leka. På sikt kan barnet också använda korten för att själv ta initiativ till lekar eller ”förklara leken” för en vuxen som inte redan kan leken.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178F7F-B7D6-48A5-8E6B-99C373482B7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defRPr>
            </a:lvl1pPr>
            <a:lvl2pPr marL="738188" indent="-282575">
              <a:defRPr>
                <a:solidFill>
                  <a:schemeClr val="tx1"/>
                </a:solidFill>
                <a:latin typeface="Arial" charset="0"/>
              </a:defRPr>
            </a:lvl2pPr>
            <a:lvl3pPr marL="1135063" indent="-227013">
              <a:defRPr>
                <a:solidFill>
                  <a:schemeClr val="tx1"/>
                </a:solidFill>
                <a:latin typeface="Arial" charset="0"/>
              </a:defRPr>
            </a:lvl3pPr>
            <a:lvl4pPr marL="1590675" indent="-227013">
              <a:defRPr>
                <a:solidFill>
                  <a:schemeClr val="tx1"/>
                </a:solidFill>
                <a:latin typeface="Arial" charset="0"/>
              </a:defRPr>
            </a:lvl4pPr>
            <a:lvl5pPr marL="2044700" indent="-227013">
              <a:defRPr>
                <a:solidFill>
                  <a:schemeClr val="tx1"/>
                </a:solidFill>
                <a:latin typeface="Arial" charset="0"/>
              </a:defRPr>
            </a:lvl5pPr>
            <a:lvl6pPr marL="2501900" indent="-227013" eaLnBrk="0" fontAlgn="base" hangingPunct="0">
              <a:spcBef>
                <a:spcPct val="0"/>
              </a:spcBef>
              <a:spcAft>
                <a:spcPct val="0"/>
              </a:spcAft>
              <a:defRPr>
                <a:solidFill>
                  <a:schemeClr val="tx1"/>
                </a:solidFill>
                <a:latin typeface="Arial" charset="0"/>
              </a:defRPr>
            </a:lvl6pPr>
            <a:lvl7pPr marL="2959100" indent="-227013" eaLnBrk="0" fontAlgn="base" hangingPunct="0">
              <a:spcBef>
                <a:spcPct val="0"/>
              </a:spcBef>
              <a:spcAft>
                <a:spcPct val="0"/>
              </a:spcAft>
              <a:defRPr>
                <a:solidFill>
                  <a:schemeClr val="tx1"/>
                </a:solidFill>
                <a:latin typeface="Arial" charset="0"/>
              </a:defRPr>
            </a:lvl7pPr>
            <a:lvl8pPr marL="3416300" indent="-227013" eaLnBrk="0" fontAlgn="base" hangingPunct="0">
              <a:spcBef>
                <a:spcPct val="0"/>
              </a:spcBef>
              <a:spcAft>
                <a:spcPct val="0"/>
              </a:spcAft>
              <a:defRPr>
                <a:solidFill>
                  <a:schemeClr val="tx1"/>
                </a:solidFill>
                <a:latin typeface="Arial" charset="0"/>
              </a:defRPr>
            </a:lvl8pPr>
            <a:lvl9pPr marL="3873500" indent="-227013" eaLnBrk="0" fontAlgn="base" hangingPunct="0">
              <a:spcBef>
                <a:spcPct val="0"/>
              </a:spcBef>
              <a:spcAft>
                <a:spcPct val="0"/>
              </a:spcAft>
              <a:defRPr>
                <a:solidFill>
                  <a:schemeClr val="tx1"/>
                </a:solidFill>
                <a:latin typeface="Arial" charset="0"/>
              </a:defRPr>
            </a:lvl9pPr>
          </a:lstStyle>
          <a:p>
            <a:pPr>
              <a:defRPr/>
            </a:pPr>
            <a:fld id="{46395C17-988A-4AFF-9246-88AABE1C18DC}" type="slidenum">
              <a:rPr lang="sv-SE" altLang="sv-SE"/>
              <a:pPr>
                <a:defRPr/>
              </a:pPr>
              <a:t>10</a:t>
            </a:fld>
            <a:endParaRPr lang="sv-SE" altLang="sv-SE"/>
          </a:p>
        </p:txBody>
      </p:sp>
      <p:sp>
        <p:nvSpPr>
          <p:cNvPr id="12291" name="Rectangle 2">
            <a:extLst>
              <a:ext uri="{FF2B5EF4-FFF2-40B4-BE49-F238E27FC236}">
                <a16:creationId xmlns:a16="http://schemas.microsoft.com/office/drawing/2014/main" id="{00669200-66DD-424F-BAE2-7F68052BB3F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3CF7B93-1853-4A46-84A0-79C7D6963C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sv-SE" altLang="sv-SE" dirty="0"/>
              <a:t>Var modell: Barn lär sig genom att titta på andra och imitera dem. Det är så det lär sig språk, lek och vardagsfärdigheter. När man som vuxen vill lära barnet något är det därför viktigt att visa väldigt tydligt. </a:t>
            </a:r>
          </a:p>
          <a:p>
            <a:pPr eaLnBrk="1" hangingPunct="1">
              <a:defRPr/>
            </a:pPr>
            <a:r>
              <a:rPr lang="sv-SE" altLang="sv-SE" dirty="0"/>
              <a:t>Hjälp barnet att lyckas: Om något moment är svårt för barnet kan den vuxna ge barnet lite starthjälp. I filmen pekar till exempel pappan som lägger pussel på stället där biten ska ligga. Mamman som bygger torn med sitt barn ger barnet klossar för att uppmuntra barnet att fortsätta bygga. Hon håller också i tornet så att det inte rasar direkt. Det är viktigt att den hjälpa barnet komma igång med leken och lyckas för att barnet ska lära sig leken och ha kul i den. </a:t>
            </a:r>
          </a:p>
          <a:p>
            <a:pPr eaLnBrk="1" hangingPunct="1">
              <a:defRPr/>
            </a:pPr>
            <a:r>
              <a:rPr lang="sv-SE" altLang="sv-SE" dirty="0"/>
              <a:t>Upprepa leken många gånger: Barn kan ofta behöva öva många gånger. Barn tycker också om att upprepa lekar, det är oftast de vuxna som tröttnar först. </a:t>
            </a:r>
          </a:p>
          <a:p>
            <a:pPr eaLnBrk="1" hangingPunct="1">
              <a:defRPr/>
            </a:pPr>
            <a:endParaRPr lang="sv-SE" altLang="sv-SE" dirty="0"/>
          </a:p>
          <a:p>
            <a:pPr eaLnBrk="1" hangingPunct="1">
              <a:defRPr/>
            </a:pPr>
            <a:r>
              <a:rPr lang="sv-SE" altLang="sv-SE" dirty="0"/>
              <a:t>Fråga deltagarna om de kunde se exempel på detta i filmen? Hur skulle det vara för dem att använda dessa strategier?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1AED2-E39D-4BDF-9618-03CB8FB1CC1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B80BA6D-25AD-4DB4-89ED-7E685DC5F3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533EE8C-3B66-4C58-B547-C8009D400424}"/>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5" name="Platshållare för sidfot 4">
            <a:extLst>
              <a:ext uri="{FF2B5EF4-FFF2-40B4-BE49-F238E27FC236}">
                <a16:creationId xmlns:a16="http://schemas.microsoft.com/office/drawing/2014/main" id="{34A17F26-8A58-40DF-8F4B-DA54EDE715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54F802-3F11-4649-AC24-5023823E7C88}"/>
              </a:ext>
            </a:extLst>
          </p:cNvPr>
          <p:cNvSpPr>
            <a:spLocks noGrp="1"/>
          </p:cNvSpPr>
          <p:nvPr>
            <p:ph type="sldNum" sz="quarter" idx="12"/>
          </p:nvPr>
        </p:nvSpPr>
        <p:spPr/>
        <p:txBody>
          <a:bodyPr/>
          <a:lstStyle/>
          <a:p>
            <a:fld id="{7303970A-6325-492F-95BB-82FAFEBEDF77}" type="slidenum">
              <a:rPr lang="sv-SE" smtClean="0"/>
              <a:t>‹#›</a:t>
            </a:fld>
            <a:endParaRPr lang="sv-SE"/>
          </a:p>
        </p:txBody>
      </p:sp>
    </p:spTree>
    <p:extLst>
      <p:ext uri="{BB962C8B-B14F-4D97-AF65-F5344CB8AC3E}">
        <p14:creationId xmlns:p14="http://schemas.microsoft.com/office/powerpoint/2010/main" val="300190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A619A1-EECE-4EFA-87F6-C33D410CEBB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7C9298F-0F1D-4DF3-891B-87FD8764177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6B96D5-5FA7-458A-82A9-287E2BFE41DF}"/>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5" name="Platshållare för sidfot 4">
            <a:extLst>
              <a:ext uri="{FF2B5EF4-FFF2-40B4-BE49-F238E27FC236}">
                <a16:creationId xmlns:a16="http://schemas.microsoft.com/office/drawing/2014/main" id="{E0691BC2-4E1F-4E4E-A607-F4E82F55CC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DADD80C-77E2-407F-B8BE-2EFF4A1DC750}"/>
              </a:ext>
            </a:extLst>
          </p:cNvPr>
          <p:cNvSpPr>
            <a:spLocks noGrp="1"/>
          </p:cNvSpPr>
          <p:nvPr>
            <p:ph type="sldNum" sz="quarter" idx="12"/>
          </p:nvPr>
        </p:nvSpPr>
        <p:spPr/>
        <p:txBody>
          <a:bodyPr/>
          <a:lstStyle/>
          <a:p>
            <a:fld id="{7303970A-6325-492F-95BB-82FAFEBEDF77}" type="slidenum">
              <a:rPr lang="sv-SE" smtClean="0"/>
              <a:t>‹#›</a:t>
            </a:fld>
            <a:endParaRPr lang="sv-SE"/>
          </a:p>
        </p:txBody>
      </p:sp>
    </p:spTree>
    <p:extLst>
      <p:ext uri="{BB962C8B-B14F-4D97-AF65-F5344CB8AC3E}">
        <p14:creationId xmlns:p14="http://schemas.microsoft.com/office/powerpoint/2010/main" val="154482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24767C6-997C-44E1-980D-484D5799524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F2E50A7-E641-4559-94BC-589E17B88D0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96782C0-FE30-4385-AAE1-6AF99F731B42}"/>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5" name="Platshållare för sidfot 4">
            <a:extLst>
              <a:ext uri="{FF2B5EF4-FFF2-40B4-BE49-F238E27FC236}">
                <a16:creationId xmlns:a16="http://schemas.microsoft.com/office/drawing/2014/main" id="{7AB0C5EB-D067-4BA2-99D6-D28E7D04B4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AD569AF-950D-4BAB-8C6E-8488259141D6}"/>
              </a:ext>
            </a:extLst>
          </p:cNvPr>
          <p:cNvSpPr>
            <a:spLocks noGrp="1"/>
          </p:cNvSpPr>
          <p:nvPr>
            <p:ph type="sldNum" sz="quarter" idx="12"/>
          </p:nvPr>
        </p:nvSpPr>
        <p:spPr/>
        <p:txBody>
          <a:bodyPr/>
          <a:lstStyle/>
          <a:p>
            <a:fld id="{7303970A-6325-492F-95BB-82FAFEBEDF77}" type="slidenum">
              <a:rPr lang="sv-SE" smtClean="0"/>
              <a:t>‹#›</a:t>
            </a:fld>
            <a:endParaRPr lang="sv-SE"/>
          </a:p>
        </p:txBody>
      </p:sp>
    </p:spTree>
    <p:extLst>
      <p:ext uri="{BB962C8B-B14F-4D97-AF65-F5344CB8AC3E}">
        <p14:creationId xmlns:p14="http://schemas.microsoft.com/office/powerpoint/2010/main" val="17301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3F71AD-CF85-4AE5-A327-489812E5770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1109F21-41FB-451A-9968-8EA1460806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47BA85-7A86-4D9E-864E-8B0BC682D212}"/>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5" name="Platshållare för sidfot 4">
            <a:extLst>
              <a:ext uri="{FF2B5EF4-FFF2-40B4-BE49-F238E27FC236}">
                <a16:creationId xmlns:a16="http://schemas.microsoft.com/office/drawing/2014/main" id="{6BA41D7F-DE4B-4553-AC61-BE8A85B55DF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0DECC3-B3BB-47FA-9580-7F9985BA46EB}"/>
              </a:ext>
            </a:extLst>
          </p:cNvPr>
          <p:cNvSpPr>
            <a:spLocks noGrp="1"/>
          </p:cNvSpPr>
          <p:nvPr>
            <p:ph type="sldNum" sz="quarter" idx="12"/>
          </p:nvPr>
        </p:nvSpPr>
        <p:spPr/>
        <p:txBody>
          <a:bodyPr/>
          <a:lstStyle/>
          <a:p>
            <a:fld id="{7303970A-6325-492F-95BB-82FAFEBEDF77}" type="slidenum">
              <a:rPr lang="sv-SE" smtClean="0"/>
              <a:t>‹#›</a:t>
            </a:fld>
            <a:endParaRPr lang="sv-SE"/>
          </a:p>
        </p:txBody>
      </p:sp>
      <p:sp>
        <p:nvSpPr>
          <p:cNvPr id="7" name="Rektangel 6">
            <a:extLst>
              <a:ext uri="{FF2B5EF4-FFF2-40B4-BE49-F238E27FC236}">
                <a16:creationId xmlns:a16="http://schemas.microsoft.com/office/drawing/2014/main" id="{2C12D60C-8955-4ECD-8454-93F8E6E28BE7}"/>
              </a:ext>
            </a:extLst>
          </p:cNvPr>
          <p:cNvSpPr/>
          <p:nvPr userDrawn="1"/>
        </p:nvSpPr>
        <p:spPr>
          <a:xfrm>
            <a:off x="0" y="6469063"/>
            <a:ext cx="12192000" cy="388937"/>
          </a:xfrm>
          <a:prstGeom prst="rect">
            <a:avLst/>
          </a:prstGeom>
          <a:solidFill>
            <a:srgbClr val="8DCA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8" name="Rektangel 7">
            <a:extLst>
              <a:ext uri="{FF2B5EF4-FFF2-40B4-BE49-F238E27FC236}">
                <a16:creationId xmlns:a16="http://schemas.microsoft.com/office/drawing/2014/main" id="{0785A772-DBDD-474F-80E2-995BFBD3DE7C}"/>
              </a:ext>
            </a:extLst>
          </p:cNvPr>
          <p:cNvSpPr/>
          <p:nvPr userDrawn="1"/>
        </p:nvSpPr>
        <p:spPr>
          <a:xfrm>
            <a:off x="0" y="6342063"/>
            <a:ext cx="12192000" cy="127000"/>
          </a:xfrm>
          <a:prstGeom prst="rect">
            <a:avLst/>
          </a:prstGeom>
          <a:solidFill>
            <a:srgbClr val="834B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9" name="Bildobjekt 1">
            <a:extLst>
              <a:ext uri="{FF2B5EF4-FFF2-40B4-BE49-F238E27FC236}">
                <a16:creationId xmlns:a16="http://schemas.microsoft.com/office/drawing/2014/main" id="{4B8A3F7A-18B7-405B-B492-C0C03CEB39C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600" y="273050"/>
            <a:ext cx="139065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ruta 9">
            <a:extLst>
              <a:ext uri="{FF2B5EF4-FFF2-40B4-BE49-F238E27FC236}">
                <a16:creationId xmlns:a16="http://schemas.microsoft.com/office/drawing/2014/main" id="{7C4BA944-3D8B-4CFE-8147-E0829F33A6E6}"/>
              </a:ext>
            </a:extLst>
          </p:cNvPr>
          <p:cNvSpPr txBox="1"/>
          <p:nvPr userDrawn="1"/>
        </p:nvSpPr>
        <p:spPr bwMode="auto">
          <a:xfrm>
            <a:off x="9840416" y="6308497"/>
            <a:ext cx="19442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buFont typeface="Arial" panose="020B0604020202020204" pitchFamily="34" charset="0"/>
              <a:buNone/>
            </a:pPr>
            <a:r>
              <a:rPr lang="sv-SE" sz="600" b="0" dirty="0">
                <a:solidFill>
                  <a:schemeClr val="bg1"/>
                </a:solidFill>
                <a:cs typeface="Calibri" panose="020F0502020204030204" pitchFamily="34" charset="0"/>
              </a:rPr>
              <a:t>April 2021</a:t>
            </a:r>
          </a:p>
        </p:txBody>
      </p:sp>
    </p:spTree>
    <p:extLst>
      <p:ext uri="{BB962C8B-B14F-4D97-AF65-F5344CB8AC3E}">
        <p14:creationId xmlns:p14="http://schemas.microsoft.com/office/powerpoint/2010/main" val="247307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8CFFB8-064A-46D4-B268-50B1A3018AC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E5FBFC6-045A-477C-94EB-6F7642C54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ACC626F-AAF7-471C-9E2C-15B7E60A8138}"/>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5" name="Platshållare för sidfot 4">
            <a:extLst>
              <a:ext uri="{FF2B5EF4-FFF2-40B4-BE49-F238E27FC236}">
                <a16:creationId xmlns:a16="http://schemas.microsoft.com/office/drawing/2014/main" id="{B1E35EA5-555B-45E5-B1F7-049C9539E91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5AA97B5-6BBF-45B8-8F2E-9E3D861E9648}"/>
              </a:ext>
            </a:extLst>
          </p:cNvPr>
          <p:cNvSpPr>
            <a:spLocks noGrp="1"/>
          </p:cNvSpPr>
          <p:nvPr>
            <p:ph type="sldNum" sz="quarter" idx="12"/>
          </p:nvPr>
        </p:nvSpPr>
        <p:spPr/>
        <p:txBody>
          <a:bodyPr/>
          <a:lstStyle/>
          <a:p>
            <a:fld id="{7303970A-6325-492F-95BB-82FAFEBEDF77}" type="slidenum">
              <a:rPr lang="sv-SE" smtClean="0"/>
              <a:t>‹#›</a:t>
            </a:fld>
            <a:endParaRPr lang="sv-SE"/>
          </a:p>
        </p:txBody>
      </p:sp>
    </p:spTree>
    <p:extLst>
      <p:ext uri="{BB962C8B-B14F-4D97-AF65-F5344CB8AC3E}">
        <p14:creationId xmlns:p14="http://schemas.microsoft.com/office/powerpoint/2010/main" val="348172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C1B1F7-E8D7-48FB-9EB8-F10071E3FB5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0C6C77-D784-4DD8-9632-D3B5134688A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E67E8DE-2DA9-4A38-9294-CC75F9E9F50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D3ECB42-8069-4A48-9C6A-68C700899668}"/>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6" name="Platshållare för sidfot 5">
            <a:extLst>
              <a:ext uri="{FF2B5EF4-FFF2-40B4-BE49-F238E27FC236}">
                <a16:creationId xmlns:a16="http://schemas.microsoft.com/office/drawing/2014/main" id="{05AE2EE6-EACA-460C-8A53-62F377D4B4B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EB1220D-E810-4438-8BCB-773AB8BA1A9D}"/>
              </a:ext>
            </a:extLst>
          </p:cNvPr>
          <p:cNvSpPr>
            <a:spLocks noGrp="1"/>
          </p:cNvSpPr>
          <p:nvPr>
            <p:ph type="sldNum" sz="quarter" idx="12"/>
          </p:nvPr>
        </p:nvSpPr>
        <p:spPr/>
        <p:txBody>
          <a:bodyPr/>
          <a:lstStyle/>
          <a:p>
            <a:fld id="{7303970A-6325-492F-95BB-82FAFEBEDF77}" type="slidenum">
              <a:rPr lang="sv-SE" smtClean="0"/>
              <a:t>‹#›</a:t>
            </a:fld>
            <a:endParaRPr lang="sv-SE"/>
          </a:p>
        </p:txBody>
      </p:sp>
    </p:spTree>
    <p:extLst>
      <p:ext uri="{BB962C8B-B14F-4D97-AF65-F5344CB8AC3E}">
        <p14:creationId xmlns:p14="http://schemas.microsoft.com/office/powerpoint/2010/main" val="20332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7291F0-E4AF-4CA0-A609-9DA6B86541B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D05B319-A38F-438F-8775-8B5FBA2FA2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286FBE1-76D4-4BDD-A0EC-A2D7673E300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A0E9436-160A-4F7F-BF4E-5168AB802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D8FCA15-5039-4770-A22C-4962FD3B7E5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D8367D6-A1EA-46EE-AE6C-25D7F225F3AB}"/>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8" name="Platshållare för sidfot 7">
            <a:extLst>
              <a:ext uri="{FF2B5EF4-FFF2-40B4-BE49-F238E27FC236}">
                <a16:creationId xmlns:a16="http://schemas.microsoft.com/office/drawing/2014/main" id="{950067CC-DF7B-4144-B616-2F9B39C34CE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8F34BBD-7308-43FF-B97C-6A0DBCE706B3}"/>
              </a:ext>
            </a:extLst>
          </p:cNvPr>
          <p:cNvSpPr>
            <a:spLocks noGrp="1"/>
          </p:cNvSpPr>
          <p:nvPr>
            <p:ph type="sldNum" sz="quarter" idx="12"/>
          </p:nvPr>
        </p:nvSpPr>
        <p:spPr/>
        <p:txBody>
          <a:bodyPr/>
          <a:lstStyle/>
          <a:p>
            <a:fld id="{7303970A-6325-492F-95BB-82FAFEBEDF77}" type="slidenum">
              <a:rPr lang="sv-SE" smtClean="0"/>
              <a:t>‹#›</a:t>
            </a:fld>
            <a:endParaRPr lang="sv-SE"/>
          </a:p>
        </p:txBody>
      </p:sp>
    </p:spTree>
    <p:extLst>
      <p:ext uri="{BB962C8B-B14F-4D97-AF65-F5344CB8AC3E}">
        <p14:creationId xmlns:p14="http://schemas.microsoft.com/office/powerpoint/2010/main" val="29571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3E2F14-4E6B-47F5-AF8F-3BE4805960B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B28A8A8-710B-40C1-AB69-176B5109AD2F}"/>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4" name="Platshållare för sidfot 3">
            <a:extLst>
              <a:ext uri="{FF2B5EF4-FFF2-40B4-BE49-F238E27FC236}">
                <a16:creationId xmlns:a16="http://schemas.microsoft.com/office/drawing/2014/main" id="{D3524E4A-5B0C-4634-8632-54E2FE65C02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AAD5AA3-69BD-4DF4-8433-1E1E5DE54E4B}"/>
              </a:ext>
            </a:extLst>
          </p:cNvPr>
          <p:cNvSpPr>
            <a:spLocks noGrp="1"/>
          </p:cNvSpPr>
          <p:nvPr>
            <p:ph type="sldNum" sz="quarter" idx="12"/>
          </p:nvPr>
        </p:nvSpPr>
        <p:spPr/>
        <p:txBody>
          <a:bodyPr/>
          <a:lstStyle/>
          <a:p>
            <a:fld id="{7303970A-6325-492F-95BB-82FAFEBEDF77}" type="slidenum">
              <a:rPr lang="sv-SE" smtClean="0"/>
              <a:t>‹#›</a:t>
            </a:fld>
            <a:endParaRPr lang="sv-SE"/>
          </a:p>
        </p:txBody>
      </p:sp>
    </p:spTree>
    <p:extLst>
      <p:ext uri="{BB962C8B-B14F-4D97-AF65-F5344CB8AC3E}">
        <p14:creationId xmlns:p14="http://schemas.microsoft.com/office/powerpoint/2010/main" val="327229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05EC342-2833-4812-8143-98159FC950A1}"/>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3" name="Platshållare för sidfot 2">
            <a:extLst>
              <a:ext uri="{FF2B5EF4-FFF2-40B4-BE49-F238E27FC236}">
                <a16:creationId xmlns:a16="http://schemas.microsoft.com/office/drawing/2014/main" id="{E0CAB8AC-0883-427F-9269-72022C3A6DC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9AA8B28-FF18-4F67-B590-B916C8B1EE59}"/>
              </a:ext>
            </a:extLst>
          </p:cNvPr>
          <p:cNvSpPr>
            <a:spLocks noGrp="1"/>
          </p:cNvSpPr>
          <p:nvPr>
            <p:ph type="sldNum" sz="quarter" idx="12"/>
          </p:nvPr>
        </p:nvSpPr>
        <p:spPr/>
        <p:txBody>
          <a:bodyPr/>
          <a:lstStyle/>
          <a:p>
            <a:fld id="{7303970A-6325-492F-95BB-82FAFEBEDF77}" type="slidenum">
              <a:rPr lang="sv-SE" smtClean="0"/>
              <a:t>‹#›</a:t>
            </a:fld>
            <a:endParaRPr lang="sv-SE"/>
          </a:p>
        </p:txBody>
      </p:sp>
    </p:spTree>
    <p:extLst>
      <p:ext uri="{BB962C8B-B14F-4D97-AF65-F5344CB8AC3E}">
        <p14:creationId xmlns:p14="http://schemas.microsoft.com/office/powerpoint/2010/main" val="191430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2412E2-98AD-4711-B8B5-A72976C5F0D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BB5673D-EE0B-450D-9DE8-53FF98A22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C44AE92-2843-430B-B367-B7892EABB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EA3BA34-27FD-49FD-9504-B36826B37D69}"/>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6" name="Platshållare för sidfot 5">
            <a:extLst>
              <a:ext uri="{FF2B5EF4-FFF2-40B4-BE49-F238E27FC236}">
                <a16:creationId xmlns:a16="http://schemas.microsoft.com/office/drawing/2014/main" id="{3B587F95-8533-4F48-B8F1-6118057D52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9D0204-BD5B-4DCB-9020-1868B3FE06B9}"/>
              </a:ext>
            </a:extLst>
          </p:cNvPr>
          <p:cNvSpPr>
            <a:spLocks noGrp="1"/>
          </p:cNvSpPr>
          <p:nvPr>
            <p:ph type="sldNum" sz="quarter" idx="12"/>
          </p:nvPr>
        </p:nvSpPr>
        <p:spPr/>
        <p:txBody>
          <a:bodyPr/>
          <a:lstStyle/>
          <a:p>
            <a:fld id="{7303970A-6325-492F-95BB-82FAFEBEDF77}" type="slidenum">
              <a:rPr lang="sv-SE" smtClean="0"/>
              <a:t>‹#›</a:t>
            </a:fld>
            <a:endParaRPr lang="sv-SE"/>
          </a:p>
        </p:txBody>
      </p:sp>
    </p:spTree>
    <p:extLst>
      <p:ext uri="{BB962C8B-B14F-4D97-AF65-F5344CB8AC3E}">
        <p14:creationId xmlns:p14="http://schemas.microsoft.com/office/powerpoint/2010/main" val="319229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588CA2-FDA6-4F13-98D0-EEC67757DDD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AAFE2F9-164E-47EF-A748-2A721C3E2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3C74399-3F1E-4CB4-A6D8-E247EEBA2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0E8455-8DE3-4B6B-A9E9-A91CB44FD1E8}"/>
              </a:ext>
            </a:extLst>
          </p:cNvPr>
          <p:cNvSpPr>
            <a:spLocks noGrp="1"/>
          </p:cNvSpPr>
          <p:nvPr>
            <p:ph type="dt" sz="half" idx="10"/>
          </p:nvPr>
        </p:nvSpPr>
        <p:spPr/>
        <p:txBody>
          <a:bodyPr/>
          <a:lstStyle/>
          <a:p>
            <a:fld id="{62EFCE66-DD4C-435C-85FC-E21AEAA5F22E}" type="datetimeFigureOut">
              <a:rPr lang="sv-SE" smtClean="0"/>
              <a:t>2021-05-18</a:t>
            </a:fld>
            <a:endParaRPr lang="sv-SE"/>
          </a:p>
        </p:txBody>
      </p:sp>
      <p:sp>
        <p:nvSpPr>
          <p:cNvPr id="6" name="Platshållare för sidfot 5">
            <a:extLst>
              <a:ext uri="{FF2B5EF4-FFF2-40B4-BE49-F238E27FC236}">
                <a16:creationId xmlns:a16="http://schemas.microsoft.com/office/drawing/2014/main" id="{E48DA835-D389-4AD8-BF98-7B16B17F445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D455BBF-7C4D-420E-B49A-C0E4F300C21B}"/>
              </a:ext>
            </a:extLst>
          </p:cNvPr>
          <p:cNvSpPr>
            <a:spLocks noGrp="1"/>
          </p:cNvSpPr>
          <p:nvPr>
            <p:ph type="sldNum" sz="quarter" idx="12"/>
          </p:nvPr>
        </p:nvSpPr>
        <p:spPr/>
        <p:txBody>
          <a:bodyPr/>
          <a:lstStyle/>
          <a:p>
            <a:fld id="{7303970A-6325-492F-95BB-82FAFEBEDF77}" type="slidenum">
              <a:rPr lang="sv-SE" smtClean="0"/>
              <a:t>‹#›</a:t>
            </a:fld>
            <a:endParaRPr lang="sv-SE"/>
          </a:p>
        </p:txBody>
      </p:sp>
    </p:spTree>
    <p:extLst>
      <p:ext uri="{BB962C8B-B14F-4D97-AF65-F5344CB8AC3E}">
        <p14:creationId xmlns:p14="http://schemas.microsoft.com/office/powerpoint/2010/main" val="295176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955441F-0F6B-4E3A-9F15-043355A0E2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7F87941-9C7E-4819-9D33-F8ED5A289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B0348BE-C83C-4797-8681-B0A5DEFAD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FCE66-DD4C-435C-85FC-E21AEAA5F22E}" type="datetimeFigureOut">
              <a:rPr lang="sv-SE" smtClean="0"/>
              <a:t>2021-05-18</a:t>
            </a:fld>
            <a:endParaRPr lang="sv-SE"/>
          </a:p>
        </p:txBody>
      </p:sp>
      <p:sp>
        <p:nvSpPr>
          <p:cNvPr id="5" name="Platshållare för sidfot 4">
            <a:extLst>
              <a:ext uri="{FF2B5EF4-FFF2-40B4-BE49-F238E27FC236}">
                <a16:creationId xmlns:a16="http://schemas.microsoft.com/office/drawing/2014/main" id="{3BF904B6-C39F-4786-8185-61A81C36B5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7EB3182-52C2-4D33-901C-56407B3BD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3970A-6325-492F-95BB-82FAFEBEDF77}" type="slidenum">
              <a:rPr lang="sv-SE" smtClean="0"/>
              <a:t>‹#›</a:t>
            </a:fld>
            <a:endParaRPr lang="sv-SE"/>
          </a:p>
        </p:txBody>
      </p:sp>
    </p:spTree>
    <p:extLst>
      <p:ext uri="{BB962C8B-B14F-4D97-AF65-F5344CB8AC3E}">
        <p14:creationId xmlns:p14="http://schemas.microsoft.com/office/powerpoint/2010/main" val="1450466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gionuppsala.se/infoteket/hitta-tips-och-verktyg/tidig-interven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regionuppsala.se/tidigintervention"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0B664A8-80E9-48AB-A94C-BF4274391FA4}"/>
              </a:ext>
              <a:ext uri="{C183D7F6-B498-43B3-948B-1728B52AA6E4}">
                <adec:decorative xmlns:adec="http://schemas.microsoft.com/office/drawing/2017/decorative" val="1"/>
              </a:ext>
            </a:extLst>
          </p:cNvPr>
          <p:cNvSpPr/>
          <p:nvPr/>
        </p:nvSpPr>
        <p:spPr>
          <a:xfrm>
            <a:off x="3252788" y="4724400"/>
            <a:ext cx="7883525" cy="1800225"/>
          </a:xfrm>
          <a:prstGeom prst="rect">
            <a:avLst/>
          </a:prstGeom>
          <a:solidFill>
            <a:srgbClr val="8DCA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ubrik 1">
            <a:extLst>
              <a:ext uri="{FF2B5EF4-FFF2-40B4-BE49-F238E27FC236}">
                <a16:creationId xmlns:a16="http://schemas.microsoft.com/office/drawing/2014/main" id="{F84AB8EC-6070-4FB0-A609-C2E06631839C}"/>
              </a:ext>
              <a:ext uri="{C183D7F6-B498-43B3-948B-1728B52AA6E4}">
                <adec:decorative xmlns:adec="http://schemas.microsoft.com/office/drawing/2017/decorative" val="1"/>
              </a:ext>
            </a:extLst>
          </p:cNvPr>
          <p:cNvSpPr txBox="1">
            <a:spLocks/>
          </p:cNvSpPr>
          <p:nvPr/>
        </p:nvSpPr>
        <p:spPr bwMode="auto">
          <a:xfrm>
            <a:off x="3186113" y="3883025"/>
            <a:ext cx="6858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sv-SE" altLang="sv-SE" sz="3200" b="1" dirty="0">
                <a:solidFill>
                  <a:srgbClr val="834B70"/>
                </a:solidFill>
                <a:cs typeface="Calibri" panose="020F0502020204030204" pitchFamily="34" charset="0"/>
              </a:rPr>
              <a:t>Tillfälle 3</a:t>
            </a:r>
          </a:p>
          <a:p>
            <a:pPr eaLnBrk="1" hangingPunct="1">
              <a:spcBef>
                <a:spcPct val="0"/>
              </a:spcBef>
              <a:buFontTx/>
              <a:buNone/>
            </a:pPr>
            <a:r>
              <a:rPr lang="sv-SE" altLang="sv-SE" sz="3200" b="1" dirty="0">
                <a:solidFill>
                  <a:srgbClr val="834B70"/>
                </a:solidFill>
                <a:cs typeface="Calibri" panose="020F0502020204030204" pitchFamily="34" charset="0"/>
              </a:rPr>
              <a:t>Utbildning för föräldrar till små barn</a:t>
            </a:r>
          </a:p>
        </p:txBody>
      </p:sp>
      <p:sp>
        <p:nvSpPr>
          <p:cNvPr id="6" name="Underrubrik 2">
            <a:extLst>
              <a:ext uri="{FF2B5EF4-FFF2-40B4-BE49-F238E27FC236}">
                <a16:creationId xmlns:a16="http://schemas.microsoft.com/office/drawing/2014/main" id="{B3DDD1FC-017D-4796-99D5-6772AA118739}"/>
              </a:ext>
            </a:extLst>
          </p:cNvPr>
          <p:cNvSpPr txBox="1">
            <a:spLocks/>
          </p:cNvSpPr>
          <p:nvPr/>
        </p:nvSpPr>
        <p:spPr bwMode="auto">
          <a:xfrm>
            <a:off x="3305175" y="4937125"/>
            <a:ext cx="61214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sv-SE" altLang="sv-SE" sz="4800" b="1" dirty="0">
                <a:solidFill>
                  <a:schemeClr val="bg1"/>
                </a:solidFill>
                <a:cs typeface="Calibri" panose="020F0502020204030204" pitchFamily="34" charset="0"/>
              </a:rPr>
              <a:t>Kom igång med lek och kommunikation</a:t>
            </a:r>
          </a:p>
        </p:txBody>
      </p:sp>
      <p:pic>
        <p:nvPicPr>
          <p:cNvPr id="7" name="Bildobjekt 16">
            <a:extLst>
              <a:ext uri="{FF2B5EF4-FFF2-40B4-BE49-F238E27FC236}">
                <a16:creationId xmlns:a16="http://schemas.microsoft.com/office/drawing/2014/main" id="{47A6343C-E431-43E2-8465-88183335437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4288"/>
            <a:ext cx="35655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2">
            <a:extLst>
              <a:ext uri="{FF2B5EF4-FFF2-40B4-BE49-F238E27FC236}">
                <a16:creationId xmlns:a16="http://schemas.microsoft.com/office/drawing/2014/main" id="{9D8AB4CC-A63A-469A-AE62-04495B1D2F2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025" y="4788221"/>
            <a:ext cx="24780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726541CB-AF40-4D27-BAEE-36744312E809}"/>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9856" y="98949"/>
            <a:ext cx="5381600" cy="3963464"/>
          </a:xfrm>
          <a:prstGeom prst="rect">
            <a:avLst/>
          </a:prstGeom>
        </p:spPr>
      </p:pic>
    </p:spTree>
    <p:extLst>
      <p:ext uri="{BB962C8B-B14F-4D97-AF65-F5344CB8AC3E}">
        <p14:creationId xmlns:p14="http://schemas.microsoft.com/office/powerpoint/2010/main" val="40254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ubrik 1">
            <a:extLst>
              <a:ext uri="{FF2B5EF4-FFF2-40B4-BE49-F238E27FC236}">
                <a16:creationId xmlns:a16="http://schemas.microsoft.com/office/drawing/2014/main" id="{FA93802C-2472-4C58-8355-B72FBA8B31F5}"/>
              </a:ext>
              <a:ext uri="{C183D7F6-B498-43B3-948B-1728B52AA6E4}">
                <adec:decorative xmlns:adec="http://schemas.microsoft.com/office/drawing/2017/decorative" val="1"/>
              </a:ext>
            </a:extLst>
          </p:cNvPr>
          <p:cNvSpPr txBox="1">
            <a:spLocks/>
          </p:cNvSpPr>
          <p:nvPr/>
        </p:nvSpPr>
        <p:spPr bwMode="auto">
          <a:xfrm>
            <a:off x="2063750" y="608013"/>
            <a:ext cx="93614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Lär barnet leken</a:t>
            </a:r>
          </a:p>
        </p:txBody>
      </p:sp>
      <p:sp>
        <p:nvSpPr>
          <p:cNvPr id="12293" name="Platshållare för innehåll 2">
            <a:extLst>
              <a:ext uri="{FF2B5EF4-FFF2-40B4-BE49-F238E27FC236}">
                <a16:creationId xmlns:a16="http://schemas.microsoft.com/office/drawing/2014/main" id="{A11A37C5-F06D-4927-8BC4-5638303F901C}"/>
              </a:ext>
              <a:ext uri="{C183D7F6-B498-43B3-948B-1728B52AA6E4}">
                <adec:decorative xmlns:adec="http://schemas.microsoft.com/office/drawing/2017/decorative" val="1"/>
              </a:ext>
            </a:extLst>
          </p:cNvPr>
          <p:cNvSpPr txBox="1">
            <a:spLocks/>
          </p:cNvSpPr>
          <p:nvPr/>
        </p:nvSpPr>
        <p:spPr bwMode="auto">
          <a:xfrm>
            <a:off x="2071688" y="1770063"/>
            <a:ext cx="611187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Hur gör vi?</a:t>
            </a:r>
          </a:p>
          <a:p>
            <a:pPr eaLnBrk="1" hangingPunct="1">
              <a:defRPr/>
            </a:pPr>
            <a:r>
              <a:rPr lang="sv-SE" altLang="sv-SE" sz="3200" dirty="0"/>
              <a:t>Var modell och visa barnet </a:t>
            </a:r>
          </a:p>
          <a:p>
            <a:pPr eaLnBrk="1" hangingPunct="1">
              <a:defRPr/>
            </a:pPr>
            <a:r>
              <a:rPr lang="sv-SE" altLang="sv-SE" sz="3200" dirty="0"/>
              <a:t>Hjälp barnet att lyckas</a:t>
            </a:r>
          </a:p>
          <a:p>
            <a:pPr eaLnBrk="1" hangingPunct="1">
              <a:defRPr/>
            </a:pPr>
            <a:r>
              <a:rPr lang="sv-SE" altLang="sv-SE" sz="3200" dirty="0"/>
              <a:t>Upprepa leken många gånger</a:t>
            </a:r>
          </a:p>
          <a:p>
            <a:pPr marL="0" indent="0" eaLnBrk="1" hangingPunct="1">
              <a:buNone/>
              <a:defRPr/>
            </a:pPr>
            <a:endParaRPr lang="sv-SE" altLang="sv-SE" dirty="0"/>
          </a:p>
          <a:p>
            <a:pPr marL="0" indent="0" eaLnBrk="1" hangingPunct="1">
              <a:buFont typeface="Arial" panose="020B0604020202020204" pitchFamily="34" charset="0"/>
              <a:buNone/>
              <a:defRPr/>
            </a:pPr>
            <a:endParaRPr lang="sv-SE" altLang="sv-SE" sz="3200" dirty="0"/>
          </a:p>
        </p:txBody>
      </p:sp>
      <p:pic>
        <p:nvPicPr>
          <p:cNvPr id="75783" name="Bildobjekt 2">
            <a:extLst>
              <a:ext uri="{FF2B5EF4-FFF2-40B4-BE49-F238E27FC236}">
                <a16:creationId xmlns:a16="http://schemas.microsoft.com/office/drawing/2014/main" id="{778FCC98-F6B0-4980-9BBF-5873E0983E88}"/>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09767" y="2478209"/>
            <a:ext cx="3771542" cy="252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ubrik 1">
            <a:extLst>
              <a:ext uri="{FF2B5EF4-FFF2-40B4-BE49-F238E27FC236}">
                <a16:creationId xmlns:a16="http://schemas.microsoft.com/office/drawing/2014/main" id="{F6B06EBA-C189-4696-A05C-93467A2A339F}"/>
              </a:ext>
              <a:ext uri="{C183D7F6-B498-43B3-948B-1728B52AA6E4}">
                <adec:decorative xmlns:adec="http://schemas.microsoft.com/office/drawing/2017/decorative" val="1"/>
              </a:ext>
            </a:extLst>
          </p:cNvPr>
          <p:cNvSpPr txBox="1">
            <a:spLocks/>
          </p:cNvSpPr>
          <p:nvPr/>
        </p:nvSpPr>
        <p:spPr bwMode="auto">
          <a:xfrm>
            <a:off x="2063750" y="608013"/>
            <a:ext cx="93614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Fånga barnets uppmärksamhet</a:t>
            </a:r>
          </a:p>
        </p:txBody>
      </p:sp>
      <p:sp>
        <p:nvSpPr>
          <p:cNvPr id="12293" name="Platshållare för innehåll 2">
            <a:extLst>
              <a:ext uri="{FF2B5EF4-FFF2-40B4-BE49-F238E27FC236}">
                <a16:creationId xmlns:a16="http://schemas.microsoft.com/office/drawing/2014/main" id="{A11A37C5-F06D-4927-8BC4-5638303F901C}"/>
              </a:ext>
              <a:ext uri="{C183D7F6-B498-43B3-948B-1728B52AA6E4}">
                <adec:decorative xmlns:adec="http://schemas.microsoft.com/office/drawing/2017/decorative" val="1"/>
              </a:ext>
            </a:extLst>
          </p:cNvPr>
          <p:cNvSpPr txBox="1">
            <a:spLocks/>
          </p:cNvSpPr>
          <p:nvPr/>
        </p:nvSpPr>
        <p:spPr bwMode="auto">
          <a:xfrm>
            <a:off x="2063750" y="1835151"/>
            <a:ext cx="703262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Hur gör vi?</a:t>
            </a:r>
            <a:endParaRPr lang="sv-SE" altLang="sv-SE" sz="3200" dirty="0"/>
          </a:p>
          <a:p>
            <a:pPr eaLnBrk="1" hangingPunct="1">
              <a:defRPr/>
            </a:pPr>
            <a:r>
              <a:rPr lang="sv-SE" altLang="sv-SE" sz="3200" dirty="0"/>
              <a:t>Använd kroppsspråk, mimik och ljud</a:t>
            </a:r>
          </a:p>
          <a:p>
            <a:pPr eaLnBrk="1" hangingPunct="1">
              <a:defRPr/>
            </a:pPr>
            <a:r>
              <a:rPr lang="sv-SE" altLang="sv-SE" sz="3200" dirty="0"/>
              <a:t>Anpassa tempot</a:t>
            </a:r>
          </a:p>
          <a:p>
            <a:pPr eaLnBrk="1" hangingPunct="1">
              <a:defRPr/>
            </a:pPr>
            <a:r>
              <a:rPr lang="sv-SE" altLang="sv-SE" sz="3200" dirty="0"/>
              <a:t>Skapa förväntan</a:t>
            </a:r>
          </a:p>
          <a:p>
            <a:pPr eaLnBrk="1" hangingPunct="1">
              <a:defRPr/>
            </a:pPr>
            <a:r>
              <a:rPr lang="sv-SE" altLang="sv-SE" sz="3200" dirty="0"/>
              <a:t>Räkna till tre!</a:t>
            </a:r>
          </a:p>
          <a:p>
            <a:pPr marL="0" indent="0" eaLnBrk="1" hangingPunct="1">
              <a:buFont typeface="Arial" panose="020B0604020202020204" pitchFamily="34" charset="0"/>
              <a:buNone/>
              <a:defRPr/>
            </a:pPr>
            <a:endParaRPr lang="sv-SE" altLang="sv-SE" sz="3200" dirty="0"/>
          </a:p>
          <a:p>
            <a:pPr marL="0" indent="0" eaLnBrk="1" hangingPunct="1">
              <a:buFont typeface="Arial" panose="020B0604020202020204" pitchFamily="34" charset="0"/>
              <a:buNone/>
              <a:defRPr/>
            </a:pPr>
            <a:endParaRPr lang="sv-SE" altLang="sv-SE" sz="3200" dirty="0"/>
          </a:p>
          <a:p>
            <a:pPr eaLnBrk="1" hangingPunct="1">
              <a:defRPr/>
            </a:pPr>
            <a:endParaRPr lang="sv-SE" altLang="sv-SE" sz="3200" dirty="0"/>
          </a:p>
        </p:txBody>
      </p:sp>
      <p:pic>
        <p:nvPicPr>
          <p:cNvPr id="77832" name="Bildobjekt 2">
            <a:extLst>
              <a:ext uri="{FF2B5EF4-FFF2-40B4-BE49-F238E27FC236}">
                <a16:creationId xmlns:a16="http://schemas.microsoft.com/office/drawing/2014/main" id="{AF68BCEA-3D00-4E24-B0A5-EA0B428AAC6A}"/>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40351" y="3150394"/>
            <a:ext cx="4505966"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449C311-4B73-4DB3-AE0E-37C861C24A1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9137" y="1535119"/>
            <a:ext cx="3982863" cy="2985030"/>
          </a:xfrm>
          <a:prstGeom prst="rect">
            <a:avLst/>
          </a:prstGeom>
        </p:spPr>
      </p:pic>
      <p:sp>
        <p:nvSpPr>
          <p:cNvPr id="79876" name="Rubrik 1">
            <a:extLst>
              <a:ext uri="{FF2B5EF4-FFF2-40B4-BE49-F238E27FC236}">
                <a16:creationId xmlns:a16="http://schemas.microsoft.com/office/drawing/2014/main" id="{97E1EB98-BBF8-4648-B1FE-FE4F0672F622}"/>
              </a:ext>
              <a:ext uri="{C183D7F6-B498-43B3-948B-1728B52AA6E4}">
                <adec:decorative xmlns:adec="http://schemas.microsoft.com/office/drawing/2017/decorative" val="1"/>
              </a:ext>
            </a:extLst>
          </p:cNvPr>
          <p:cNvSpPr txBox="1">
            <a:spLocks/>
          </p:cNvSpPr>
          <p:nvPr/>
        </p:nvSpPr>
        <p:spPr bwMode="auto">
          <a:xfrm>
            <a:off x="2063750" y="608013"/>
            <a:ext cx="93614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a:solidFill>
                  <a:srgbClr val="834B70"/>
                </a:solidFill>
                <a:cs typeface="Calibri" panose="020F0502020204030204" pitchFamily="34" charset="0"/>
              </a:rPr>
              <a:t>Ha roligt tillsammans!</a:t>
            </a:r>
          </a:p>
        </p:txBody>
      </p:sp>
      <p:sp>
        <p:nvSpPr>
          <p:cNvPr id="12293" name="Platshållare för innehåll 2">
            <a:extLst>
              <a:ext uri="{FF2B5EF4-FFF2-40B4-BE49-F238E27FC236}">
                <a16:creationId xmlns:a16="http://schemas.microsoft.com/office/drawing/2014/main" id="{A11A37C5-F06D-4927-8BC4-5638303F901C}"/>
              </a:ext>
              <a:ext uri="{C183D7F6-B498-43B3-948B-1728B52AA6E4}">
                <adec:decorative xmlns:adec="http://schemas.microsoft.com/office/drawing/2017/decorative" val="1"/>
              </a:ext>
            </a:extLst>
          </p:cNvPr>
          <p:cNvSpPr txBox="1">
            <a:spLocks/>
          </p:cNvSpPr>
          <p:nvPr/>
        </p:nvSpPr>
        <p:spPr bwMode="auto">
          <a:xfrm>
            <a:off x="2063750" y="1662486"/>
            <a:ext cx="703262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Hur gör vi?</a:t>
            </a:r>
          </a:p>
          <a:p>
            <a:pPr eaLnBrk="1" hangingPunct="1">
              <a:defRPr/>
            </a:pPr>
            <a:r>
              <a:rPr lang="sv-SE" altLang="sv-SE" sz="3200" dirty="0"/>
              <a:t>Visa att du också har roligt i leken!</a:t>
            </a:r>
          </a:p>
          <a:p>
            <a:pPr eaLnBrk="1" hangingPunct="1">
              <a:defRPr/>
            </a:pPr>
            <a:r>
              <a:rPr lang="sv-SE" altLang="sv-SE" sz="3200" dirty="0"/>
              <a:t>Hjälp barnet att lyckas</a:t>
            </a:r>
          </a:p>
          <a:p>
            <a:pPr eaLnBrk="1" hangingPunct="1">
              <a:defRPr/>
            </a:pPr>
            <a:r>
              <a:rPr lang="sv-SE" altLang="sv-SE" sz="3200" dirty="0"/>
              <a:t>Plocka in nya moment i leken</a:t>
            </a:r>
          </a:p>
          <a:p>
            <a:pPr eaLnBrk="1" hangingPunct="1">
              <a:defRPr/>
            </a:pPr>
            <a:r>
              <a:rPr lang="sv-SE" altLang="sv-SE" sz="3200" dirty="0"/>
              <a:t>Filma leken och titta på efteråt</a:t>
            </a:r>
          </a:p>
          <a:p>
            <a:pPr marL="0" indent="0" eaLnBrk="1" hangingPunct="1">
              <a:buFont typeface="Arial" panose="020B0604020202020204" pitchFamily="34" charset="0"/>
              <a:buNone/>
              <a:defRPr/>
            </a:pPr>
            <a:endParaRPr lang="sv-SE" altLang="sv-SE" sz="3200" dirty="0"/>
          </a:p>
          <a:p>
            <a:pPr eaLnBrk="1" hangingPunct="1">
              <a:defRPr/>
            </a:pPr>
            <a:endParaRPr lang="sv-SE" altLang="sv-SE" sz="3200" dirty="0"/>
          </a:p>
        </p:txBody>
      </p:sp>
      <p:pic>
        <p:nvPicPr>
          <p:cNvPr id="79879" name="Bildobjekt 2">
            <a:extLst>
              <a:ext uri="{FF2B5EF4-FFF2-40B4-BE49-F238E27FC236}">
                <a16:creationId xmlns:a16="http://schemas.microsoft.com/office/drawing/2014/main" id="{19ADA356-8D40-4B60-82D3-60A4DB6BCF1A}"/>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8216" y="4520149"/>
            <a:ext cx="3445622" cy="172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ubrik 1">
            <a:extLst>
              <a:ext uri="{FF2B5EF4-FFF2-40B4-BE49-F238E27FC236}">
                <a16:creationId xmlns:a16="http://schemas.microsoft.com/office/drawing/2014/main" id="{97E1EB98-BBF8-4648-B1FE-FE4F0672F622}"/>
              </a:ext>
              <a:ext uri="{C183D7F6-B498-43B3-948B-1728B52AA6E4}">
                <adec:decorative xmlns:adec="http://schemas.microsoft.com/office/drawing/2017/decorative" val="1"/>
              </a:ext>
            </a:extLst>
          </p:cNvPr>
          <p:cNvSpPr txBox="1">
            <a:spLocks/>
          </p:cNvSpPr>
          <p:nvPr/>
        </p:nvSpPr>
        <p:spPr bwMode="auto">
          <a:xfrm>
            <a:off x="2063750" y="608013"/>
            <a:ext cx="93614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Vad kan jag leka med mitt barn?</a:t>
            </a:r>
          </a:p>
        </p:txBody>
      </p:sp>
      <p:sp>
        <p:nvSpPr>
          <p:cNvPr id="12293" name="Platshållare för innehåll 2">
            <a:extLst>
              <a:ext uri="{FF2B5EF4-FFF2-40B4-BE49-F238E27FC236}">
                <a16:creationId xmlns:a16="http://schemas.microsoft.com/office/drawing/2014/main" id="{A11A37C5-F06D-4927-8BC4-5638303F901C}"/>
              </a:ext>
              <a:ext uri="{C183D7F6-B498-43B3-948B-1728B52AA6E4}">
                <adec:decorative xmlns:adec="http://schemas.microsoft.com/office/drawing/2017/decorative" val="1"/>
              </a:ext>
            </a:extLst>
          </p:cNvPr>
          <p:cNvSpPr txBox="1">
            <a:spLocks/>
          </p:cNvSpPr>
          <p:nvPr/>
        </p:nvSpPr>
        <p:spPr bwMode="auto">
          <a:xfrm>
            <a:off x="2063750" y="1662486"/>
            <a:ext cx="703262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a:pPr>
            <a:r>
              <a:rPr lang="sv-SE" altLang="sv-SE" sz="3200" dirty="0"/>
              <a:t>Enkla lekar</a:t>
            </a:r>
          </a:p>
          <a:p>
            <a:pPr>
              <a:defRPr/>
            </a:pPr>
            <a:r>
              <a:rPr lang="sv-SE" altLang="sv-SE" sz="3200" dirty="0"/>
              <a:t>Regellekar</a:t>
            </a:r>
          </a:p>
          <a:p>
            <a:pPr>
              <a:defRPr/>
            </a:pPr>
            <a:r>
              <a:rPr lang="sv-SE" altLang="sv-SE" sz="3200" dirty="0"/>
              <a:t>Sånger</a:t>
            </a:r>
          </a:p>
          <a:p>
            <a:pPr>
              <a:defRPr/>
            </a:pPr>
            <a:r>
              <a:rPr lang="sv-SE" altLang="sv-SE" sz="3200" dirty="0"/>
              <a:t>Skapande lekar</a:t>
            </a:r>
          </a:p>
          <a:p>
            <a:pPr>
              <a:defRPr/>
            </a:pPr>
            <a:r>
              <a:rPr lang="sv-SE" altLang="sv-SE" sz="3200" dirty="0"/>
              <a:t>Vardagsrutiner</a:t>
            </a:r>
          </a:p>
          <a:p>
            <a:pPr>
              <a:defRPr/>
            </a:pPr>
            <a:r>
              <a:rPr lang="sv-SE" altLang="sv-SE" sz="3200" dirty="0"/>
              <a:t>Roll och fantasilek</a:t>
            </a:r>
          </a:p>
          <a:p>
            <a:pPr eaLnBrk="1" hangingPunct="1">
              <a:defRPr/>
            </a:pPr>
            <a:endParaRPr lang="sv-SE" altLang="sv-SE" sz="3200" dirty="0"/>
          </a:p>
        </p:txBody>
      </p:sp>
      <p:pic>
        <p:nvPicPr>
          <p:cNvPr id="3" name="Bildobjekt 2">
            <a:extLst>
              <a:ext uri="{FF2B5EF4-FFF2-40B4-BE49-F238E27FC236}">
                <a16:creationId xmlns:a16="http://schemas.microsoft.com/office/drawing/2014/main" id="{BBFDBCDD-FC3A-43BD-8AB9-6E35179887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6528" y="1563801"/>
            <a:ext cx="4495866" cy="4180502"/>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5C2CB055-F0EF-49BE-B3E8-7B9820F04A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4940" y="1509628"/>
            <a:ext cx="4236857" cy="4463527"/>
          </a:xfrm>
          <a:prstGeom prst="rect">
            <a:avLst/>
          </a:prstGeom>
        </p:spPr>
      </p:pic>
      <p:pic>
        <p:nvPicPr>
          <p:cNvPr id="11" name="Bildobjekt 10" descr="En bild som visar ritning&#10;&#10;Automatiskt genererad beskrivning">
            <a:extLst>
              <a:ext uri="{FF2B5EF4-FFF2-40B4-BE49-F238E27FC236}">
                <a16:creationId xmlns:a16="http://schemas.microsoft.com/office/drawing/2014/main" id="{29928AB2-1070-4097-93C3-800ABE4111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2952" y="1799727"/>
            <a:ext cx="4991927" cy="3749141"/>
          </a:xfrm>
          <a:prstGeom prst="rect">
            <a:avLst/>
          </a:prstGeom>
        </p:spPr>
      </p:pic>
      <p:pic>
        <p:nvPicPr>
          <p:cNvPr id="13" name="Bildobjekt 12">
            <a:extLst>
              <a:ext uri="{FF2B5EF4-FFF2-40B4-BE49-F238E27FC236}">
                <a16:creationId xmlns:a16="http://schemas.microsoft.com/office/drawing/2014/main" id="{7376B625-C76C-4B4D-9F5D-1301065EBE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27113" y="1627955"/>
            <a:ext cx="3964684" cy="4459626"/>
          </a:xfrm>
          <a:prstGeom prst="rect">
            <a:avLst/>
          </a:prstGeom>
        </p:spPr>
      </p:pic>
      <p:pic>
        <p:nvPicPr>
          <p:cNvPr id="15" name="Bildobjekt 14">
            <a:extLst>
              <a:ext uri="{FF2B5EF4-FFF2-40B4-BE49-F238E27FC236}">
                <a16:creationId xmlns:a16="http://schemas.microsoft.com/office/drawing/2014/main" id="{3B556739-4222-47E0-BF10-906ED4CEE5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5751" y="2187996"/>
            <a:ext cx="4937419" cy="3156090"/>
          </a:xfrm>
          <a:prstGeom prst="rect">
            <a:avLst/>
          </a:prstGeom>
        </p:spPr>
      </p:pic>
      <p:pic>
        <p:nvPicPr>
          <p:cNvPr id="17" name="Bildobjekt 16">
            <a:extLst>
              <a:ext uri="{FF2B5EF4-FFF2-40B4-BE49-F238E27FC236}">
                <a16:creationId xmlns:a16="http://schemas.microsoft.com/office/drawing/2014/main" id="{E1BA43DF-7E2E-451F-A8D0-8D871F9406D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613654" y="1934186"/>
            <a:ext cx="3526904" cy="3526904"/>
          </a:xfrm>
          <a:prstGeom prst="rect">
            <a:avLst/>
          </a:prstGeom>
        </p:spPr>
      </p:pic>
      <p:pic>
        <p:nvPicPr>
          <p:cNvPr id="19" name="Bildobjekt 18">
            <a:extLst>
              <a:ext uri="{FF2B5EF4-FFF2-40B4-BE49-F238E27FC236}">
                <a16:creationId xmlns:a16="http://schemas.microsoft.com/office/drawing/2014/main" id="{75171FF3-A37D-4BDB-8841-912A9DD1B85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839461" y="2285579"/>
            <a:ext cx="2695575" cy="2695575"/>
          </a:xfrm>
          <a:prstGeom prst="rect">
            <a:avLst/>
          </a:prstGeom>
        </p:spPr>
      </p:pic>
    </p:spTree>
    <p:extLst>
      <p:ext uri="{BB962C8B-B14F-4D97-AF65-F5344CB8AC3E}">
        <p14:creationId xmlns:p14="http://schemas.microsoft.com/office/powerpoint/2010/main" val="208543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3">
                                            <p:txEl>
                                              <p:pRg st="5" end="5"/>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ubrik 1">
            <a:extLst>
              <a:ext uri="{FF2B5EF4-FFF2-40B4-BE49-F238E27FC236}">
                <a16:creationId xmlns:a16="http://schemas.microsoft.com/office/drawing/2014/main" id="{DB2BF180-EC7C-417E-B808-D3785C14136B}"/>
              </a:ext>
              <a:ext uri="{C183D7F6-B498-43B3-948B-1728B52AA6E4}">
                <adec:decorative xmlns:adec="http://schemas.microsoft.com/office/drawing/2017/decorative" val="1"/>
              </a:ext>
            </a:extLst>
          </p:cNvPr>
          <p:cNvSpPr txBox="1">
            <a:spLocks/>
          </p:cNvSpPr>
          <p:nvPr/>
        </p:nvSpPr>
        <p:spPr bwMode="auto">
          <a:xfrm>
            <a:off x="1955800" y="407988"/>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a:solidFill>
                  <a:srgbClr val="834B70"/>
                </a:solidFill>
                <a:cs typeface="Calibri" panose="020F0502020204030204" pitchFamily="34" charset="0"/>
              </a:rPr>
              <a:t>Hemuppgift 3</a:t>
            </a:r>
          </a:p>
        </p:txBody>
      </p:sp>
      <p:sp>
        <p:nvSpPr>
          <p:cNvPr id="12293" name="Platshållare för innehåll 2">
            <a:extLst>
              <a:ext uri="{FF2B5EF4-FFF2-40B4-BE49-F238E27FC236}">
                <a16:creationId xmlns:a16="http://schemas.microsoft.com/office/drawing/2014/main" id="{A11A37C5-F06D-4927-8BC4-5638303F901C}"/>
              </a:ext>
              <a:ext uri="{C183D7F6-B498-43B3-948B-1728B52AA6E4}">
                <adec:decorative xmlns:adec="http://schemas.microsoft.com/office/drawing/2017/decorative" val="1"/>
              </a:ext>
            </a:extLst>
          </p:cNvPr>
          <p:cNvSpPr txBox="1">
            <a:spLocks/>
          </p:cNvSpPr>
          <p:nvPr/>
        </p:nvSpPr>
        <p:spPr bwMode="auto">
          <a:xfrm>
            <a:off x="2063750" y="1728936"/>
            <a:ext cx="5961455" cy="37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Kom igång att leka</a:t>
            </a:r>
          </a:p>
          <a:p>
            <a:pPr marL="0" indent="0">
              <a:buNone/>
              <a:defRPr/>
            </a:pPr>
            <a:r>
              <a:rPr lang="sv-SE" altLang="sv-SE" sz="3200" dirty="0"/>
              <a:t>Välj en av de enkla lekarna. </a:t>
            </a:r>
          </a:p>
          <a:p>
            <a:pPr>
              <a:defRPr/>
            </a:pPr>
            <a:r>
              <a:rPr lang="sv-SE" altLang="sv-SE" sz="3200" dirty="0"/>
              <a:t>Förbered för leken</a:t>
            </a:r>
          </a:p>
          <a:p>
            <a:pPr>
              <a:defRPr/>
            </a:pPr>
            <a:r>
              <a:rPr lang="sv-SE" altLang="sv-SE" sz="3200" dirty="0"/>
              <a:t>Lär barnet leken</a:t>
            </a:r>
          </a:p>
          <a:p>
            <a:pPr>
              <a:defRPr/>
            </a:pPr>
            <a:r>
              <a:rPr lang="sv-SE" altLang="sv-SE" sz="3200" dirty="0"/>
              <a:t>Fånga barnets uppmärksamhet</a:t>
            </a:r>
          </a:p>
          <a:p>
            <a:pPr>
              <a:defRPr/>
            </a:pPr>
            <a:r>
              <a:rPr lang="sv-SE" altLang="sv-SE" sz="3200" dirty="0"/>
              <a:t>Ha roligt tillsammans</a:t>
            </a:r>
          </a:p>
          <a:p>
            <a:pPr marL="0" indent="0" eaLnBrk="1" hangingPunct="1">
              <a:buFont typeface="Arial" panose="020B0604020202020204" pitchFamily="34" charset="0"/>
              <a:buNone/>
              <a:defRPr/>
            </a:pPr>
            <a:endParaRPr lang="sv-SE" altLang="sv-SE" sz="3200" dirty="0"/>
          </a:p>
          <a:p>
            <a:pPr eaLnBrk="1" hangingPunct="1">
              <a:defRPr/>
            </a:pPr>
            <a:endParaRPr lang="sv-SE" altLang="sv-SE" sz="3200" dirty="0"/>
          </a:p>
          <a:p>
            <a:pPr eaLnBrk="1" hangingPunct="1">
              <a:defRPr/>
            </a:pPr>
            <a:endParaRPr lang="sv-SE" altLang="sv-SE" sz="3200" dirty="0"/>
          </a:p>
        </p:txBody>
      </p:sp>
      <p:pic>
        <p:nvPicPr>
          <p:cNvPr id="7" name="Bildobjekt 6">
            <a:extLst>
              <a:ext uri="{FF2B5EF4-FFF2-40B4-BE49-F238E27FC236}">
                <a16:creationId xmlns:a16="http://schemas.microsoft.com/office/drawing/2014/main" id="{72724408-A9BD-4833-A017-DF41A2C6296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650" y="2376608"/>
            <a:ext cx="4070208" cy="30568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Bildobjekt 6">
            <a:extLst>
              <a:ext uri="{FF2B5EF4-FFF2-40B4-BE49-F238E27FC236}">
                <a16:creationId xmlns:a16="http://schemas.microsoft.com/office/drawing/2014/main" id="{5822327A-0686-4C8E-B8AB-DC76E6957D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69300" y="17463"/>
            <a:ext cx="3822700"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a:extLst>
              <a:ext uri="{FF2B5EF4-FFF2-40B4-BE49-F238E27FC236}">
                <a16:creationId xmlns:a16="http://schemas.microsoft.com/office/drawing/2014/main" id="{5F47FF2A-D18D-4CA9-92B0-4B3022C65A2E}"/>
              </a:ext>
            </a:extLst>
          </p:cNvPr>
          <p:cNvSpPr>
            <a:spLocks noGrp="1"/>
          </p:cNvSpPr>
          <p:nvPr>
            <p:ph idx="1"/>
          </p:nvPr>
        </p:nvSpPr>
        <p:spPr>
          <a:xfrm>
            <a:off x="11914188" y="1606550"/>
            <a:ext cx="6792912" cy="3792538"/>
          </a:xfrm>
        </p:spPr>
        <p:txBody>
          <a:bodyPr/>
          <a:lstStyle/>
          <a:p>
            <a:pPr eaLnBrk="1" hangingPunct="1">
              <a:buFont typeface="Wingdings" panose="05000000000000000000" pitchFamily="2" charset="2"/>
              <a:buNone/>
            </a:pPr>
            <a:r>
              <a:rPr lang="sv-SE" altLang="sv-SE"/>
              <a:t> </a:t>
            </a:r>
          </a:p>
          <a:p>
            <a:pPr eaLnBrk="1" hangingPunct="1">
              <a:buFont typeface="Wingdings" panose="05000000000000000000" pitchFamily="2" charset="2"/>
              <a:buNone/>
            </a:pPr>
            <a:endParaRPr lang="sv-SE" altLang="sv-SE"/>
          </a:p>
          <a:p>
            <a:pPr eaLnBrk="1" hangingPunct="1"/>
            <a:endParaRPr lang="sv-SE" altLang="sv-SE"/>
          </a:p>
        </p:txBody>
      </p:sp>
      <p:sp>
        <p:nvSpPr>
          <p:cNvPr id="9" name="Platshållare för innehåll 2">
            <a:extLst>
              <a:ext uri="{FF2B5EF4-FFF2-40B4-BE49-F238E27FC236}">
                <a16:creationId xmlns:a16="http://schemas.microsoft.com/office/drawing/2014/main" id="{9A89AB24-3DE5-4235-B9B2-0788C38D0BC6}"/>
              </a:ext>
              <a:ext uri="{C183D7F6-B498-43B3-948B-1728B52AA6E4}">
                <adec:decorative xmlns:adec="http://schemas.microsoft.com/office/drawing/2017/decorative" val="1"/>
              </a:ext>
            </a:extLst>
          </p:cNvPr>
          <p:cNvSpPr txBox="1">
            <a:spLocks/>
          </p:cNvSpPr>
          <p:nvPr/>
        </p:nvSpPr>
        <p:spPr bwMode="auto">
          <a:xfrm>
            <a:off x="1854200" y="1350963"/>
            <a:ext cx="777557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sv-SE" altLang="sv-SE" b="1" dirty="0">
              <a:solidFill>
                <a:srgbClr val="8DCAAF"/>
              </a:solidFill>
            </a:endParaRPr>
          </a:p>
          <a:p>
            <a:pPr eaLnBrk="1" hangingPunct="1">
              <a:buFont typeface="Arial" panose="020B0604020202020204" pitchFamily="34" charset="0"/>
              <a:buNone/>
              <a:defRPr/>
            </a:pPr>
            <a:r>
              <a:rPr lang="sv-SE" altLang="sv-SE" b="1" dirty="0">
                <a:solidFill>
                  <a:srgbClr val="8DCAAF"/>
                </a:solidFill>
              </a:rPr>
              <a:t>Efter kursen tror vi:</a:t>
            </a:r>
            <a:endParaRPr lang="sv-SE" altLang="sv-SE" b="1" dirty="0">
              <a:solidFill>
                <a:srgbClr val="8DCAAF"/>
              </a:solidFill>
              <a:cs typeface="Calibri" panose="020F0502020204030204" pitchFamily="34" charset="0"/>
            </a:endParaRPr>
          </a:p>
          <a:p>
            <a:pPr marL="571500" indent="-457200">
              <a:defRPr/>
            </a:pPr>
            <a:r>
              <a:rPr lang="sv-SE" dirty="0"/>
              <a:t>att du vet hur du kan stötta ditt barns kommunikativa utveckling.</a:t>
            </a:r>
          </a:p>
          <a:p>
            <a:pPr marL="571500" indent="-457200">
              <a:defRPr/>
            </a:pPr>
            <a:r>
              <a:rPr lang="sv-SE" b="1" dirty="0"/>
              <a:t>att du vet hur du kan hjälpa ditt barn att komma igång och leka. </a:t>
            </a:r>
          </a:p>
          <a:p>
            <a:pPr marL="571500" indent="-457200">
              <a:defRPr/>
            </a:pPr>
            <a:r>
              <a:rPr lang="sv-SE" dirty="0"/>
              <a:t>att du vet hur du kan få rutiner i vardagen att fungera bättre.</a:t>
            </a:r>
            <a:endParaRPr lang="sv-SE" altLang="sv-SE" dirty="0"/>
          </a:p>
          <a:p>
            <a:pPr eaLnBrk="1" hangingPunct="1">
              <a:defRPr/>
            </a:pPr>
            <a:endParaRPr lang="sv-SE" altLang="sv-SE" dirty="0"/>
          </a:p>
        </p:txBody>
      </p:sp>
      <p:sp>
        <p:nvSpPr>
          <p:cNvPr id="61447" name="Rubrik 1">
            <a:extLst>
              <a:ext uri="{FF2B5EF4-FFF2-40B4-BE49-F238E27FC236}">
                <a16:creationId xmlns:a16="http://schemas.microsoft.com/office/drawing/2014/main" id="{EFA54683-5842-430B-B384-2C6E451F779E}"/>
              </a:ext>
              <a:ext uri="{C183D7F6-B498-43B3-948B-1728B52AA6E4}">
                <adec:decorative xmlns:adec="http://schemas.microsoft.com/office/drawing/2017/decorative" val="1"/>
              </a:ext>
            </a:extLst>
          </p:cNvPr>
          <p:cNvSpPr txBox="1">
            <a:spLocks/>
          </p:cNvSpPr>
          <p:nvPr/>
        </p:nvSpPr>
        <p:spPr bwMode="auto">
          <a:xfrm>
            <a:off x="2259013" y="558800"/>
            <a:ext cx="77755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Vad är det för kurs?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ubrik 1">
            <a:extLst>
              <a:ext uri="{FF2B5EF4-FFF2-40B4-BE49-F238E27FC236}">
                <a16:creationId xmlns:a16="http://schemas.microsoft.com/office/drawing/2014/main" id="{464A28D9-F250-42BA-8748-A1892D4B6F24}"/>
              </a:ext>
              <a:ext uri="{C183D7F6-B498-43B3-948B-1728B52AA6E4}">
                <adec:decorative xmlns:adec="http://schemas.microsoft.com/office/drawing/2017/decorative" val="1"/>
              </a:ext>
            </a:extLst>
          </p:cNvPr>
          <p:cNvSpPr txBox="1">
            <a:spLocks/>
          </p:cNvSpPr>
          <p:nvPr/>
        </p:nvSpPr>
        <p:spPr bwMode="auto">
          <a:xfrm>
            <a:off x="2495550" y="763588"/>
            <a:ext cx="82089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Dagens innehåll – tillfälle 3</a:t>
            </a:r>
          </a:p>
        </p:txBody>
      </p:sp>
      <p:sp>
        <p:nvSpPr>
          <p:cNvPr id="63493" name="Platshållare för innehåll 2">
            <a:extLst>
              <a:ext uri="{FF2B5EF4-FFF2-40B4-BE49-F238E27FC236}">
                <a16:creationId xmlns:a16="http://schemas.microsoft.com/office/drawing/2014/main" id="{1F269010-7A4F-45E6-A65E-2D827A4C2F36}"/>
              </a:ext>
              <a:ext uri="{C183D7F6-B498-43B3-948B-1728B52AA6E4}">
                <adec:decorative xmlns:adec="http://schemas.microsoft.com/office/drawing/2017/decorative" val="1"/>
              </a:ext>
            </a:extLst>
          </p:cNvPr>
          <p:cNvSpPr txBox="1">
            <a:spLocks/>
          </p:cNvSpPr>
          <p:nvPr/>
        </p:nvSpPr>
        <p:spPr bwMode="auto">
          <a:xfrm>
            <a:off x="2495550" y="1935163"/>
            <a:ext cx="773747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sv-SE" altLang="sv-SE" sz="3200" dirty="0"/>
              <a:t>Uppföljning av hemuppgift</a:t>
            </a:r>
          </a:p>
          <a:p>
            <a:pPr eaLnBrk="1" hangingPunct="1"/>
            <a:r>
              <a:rPr lang="sv-SE" altLang="sv-SE" sz="3200" dirty="0"/>
              <a:t>Fika</a:t>
            </a:r>
          </a:p>
          <a:p>
            <a:r>
              <a:rPr lang="sv-SE" altLang="sv-SE" sz="3200" dirty="0"/>
              <a:t>Kom igång med lek</a:t>
            </a:r>
          </a:p>
          <a:p>
            <a:pPr eaLnBrk="1" hangingPunct="1"/>
            <a:r>
              <a:rPr lang="sv-SE" altLang="sv-SE" sz="3200" dirty="0"/>
              <a:t>Ny hemuppgift</a:t>
            </a:r>
          </a:p>
          <a:p>
            <a:pPr eaLnBrk="1" hangingPunct="1"/>
            <a:r>
              <a:rPr lang="sv-SE" altLang="sv-SE" sz="3200" dirty="0"/>
              <a:t>Utvärdering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ubrik 1">
            <a:extLst>
              <a:ext uri="{FF2B5EF4-FFF2-40B4-BE49-F238E27FC236}">
                <a16:creationId xmlns:a16="http://schemas.microsoft.com/office/drawing/2014/main" id="{17C80640-A620-4CF3-9686-EEADAC9BA4EC}"/>
              </a:ext>
              <a:ext uri="{C183D7F6-B498-43B3-948B-1728B52AA6E4}">
                <adec:decorative xmlns:adec="http://schemas.microsoft.com/office/drawing/2017/decorative" val="1"/>
              </a:ext>
            </a:extLst>
          </p:cNvPr>
          <p:cNvSpPr txBox="1">
            <a:spLocks/>
          </p:cNvSpPr>
          <p:nvPr/>
        </p:nvSpPr>
        <p:spPr bwMode="auto">
          <a:xfrm>
            <a:off x="1955800" y="288925"/>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Hemuppgift 2 - uppföljning</a:t>
            </a:r>
          </a:p>
        </p:txBody>
      </p:sp>
      <p:sp>
        <p:nvSpPr>
          <p:cNvPr id="12293" name="Platshållare för innehåll 2">
            <a:extLst>
              <a:ext uri="{FF2B5EF4-FFF2-40B4-BE49-F238E27FC236}">
                <a16:creationId xmlns:a16="http://schemas.microsoft.com/office/drawing/2014/main" id="{A11A37C5-F06D-4927-8BC4-5638303F901C}"/>
              </a:ext>
              <a:ext uri="{C183D7F6-B498-43B3-948B-1728B52AA6E4}">
                <adec:decorative xmlns:adec="http://schemas.microsoft.com/office/drawing/2017/decorative" val="1"/>
              </a:ext>
            </a:extLst>
          </p:cNvPr>
          <p:cNvSpPr txBox="1">
            <a:spLocks/>
          </p:cNvSpPr>
          <p:nvPr/>
        </p:nvSpPr>
        <p:spPr bwMode="auto">
          <a:xfrm>
            <a:off x="1955800" y="1303338"/>
            <a:ext cx="938847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b="1" dirty="0"/>
              <a:t>Kom igång att läsa bok</a:t>
            </a:r>
          </a:p>
          <a:p>
            <a:pPr marL="0" indent="0">
              <a:buNone/>
              <a:defRPr/>
            </a:pPr>
            <a:r>
              <a:rPr lang="sv-SE" altLang="sv-SE" dirty="0"/>
              <a:t>Prova strategierna </a:t>
            </a:r>
          </a:p>
          <a:p>
            <a:pPr>
              <a:defRPr/>
            </a:pPr>
            <a:r>
              <a:rPr lang="sv-SE" altLang="sv-SE" dirty="0"/>
              <a:t>Kommunikationstriangel</a:t>
            </a:r>
          </a:p>
          <a:p>
            <a:pPr>
              <a:defRPr/>
            </a:pPr>
            <a:r>
              <a:rPr lang="sv-SE" altLang="sv-SE" dirty="0"/>
              <a:t>Anpassa situationen</a:t>
            </a:r>
          </a:p>
          <a:p>
            <a:pPr>
              <a:defRPr/>
            </a:pPr>
            <a:r>
              <a:rPr lang="sv-SE" altLang="sv-SE" dirty="0"/>
              <a:t>Fånga barnets uppmärksamhet</a:t>
            </a:r>
          </a:p>
          <a:p>
            <a:pPr>
              <a:defRPr/>
            </a:pPr>
            <a:r>
              <a:rPr lang="sv-SE" altLang="sv-SE" dirty="0"/>
              <a:t>Ge barnet tid att svara</a:t>
            </a:r>
          </a:p>
          <a:p>
            <a:pPr>
              <a:defRPr/>
            </a:pPr>
            <a:r>
              <a:rPr lang="sv-SE" altLang="sv-SE" dirty="0"/>
              <a:t>Tolka och bekräfta barnet</a:t>
            </a:r>
          </a:p>
          <a:p>
            <a:pPr>
              <a:defRPr/>
            </a:pPr>
            <a:endParaRPr lang="sv-SE" altLang="sv-SE" dirty="0"/>
          </a:p>
          <a:p>
            <a:pPr marL="0" indent="0" eaLnBrk="1" hangingPunct="1">
              <a:buFont typeface="Arial" panose="020B0604020202020204" pitchFamily="34" charset="0"/>
              <a:buNone/>
              <a:defRPr/>
            </a:pPr>
            <a:r>
              <a:rPr lang="sv-SE" altLang="sv-SE" dirty="0"/>
              <a:t>Hur gick det?</a:t>
            </a:r>
          </a:p>
          <a:p>
            <a:pPr marL="0" indent="0" eaLnBrk="1" hangingPunct="1">
              <a:buFont typeface="Arial" panose="020B0604020202020204" pitchFamily="34" charset="0"/>
              <a:buNone/>
              <a:defRPr/>
            </a:pPr>
            <a:r>
              <a:rPr lang="sv-SE" altLang="sv-SE" dirty="0"/>
              <a:t>Vad gjorde du?</a:t>
            </a:r>
          </a:p>
          <a:p>
            <a:pPr eaLnBrk="1" hangingPunct="1">
              <a:buFontTx/>
              <a:buChar char="-"/>
              <a:defRPr/>
            </a:pPr>
            <a:endParaRPr lang="sv-SE" altLang="sv-SE" sz="3200" dirty="0"/>
          </a:p>
          <a:p>
            <a:pPr eaLnBrk="1" hangingPunct="1">
              <a:defRPr/>
            </a:pPr>
            <a:endParaRPr lang="sv-SE" altLang="sv-SE" sz="3200" dirty="0"/>
          </a:p>
          <a:p>
            <a:pPr eaLnBrk="1" hangingPunct="1">
              <a:defRPr/>
            </a:pPr>
            <a:endParaRPr lang="sv-SE" altLang="sv-SE" sz="3200" dirty="0"/>
          </a:p>
        </p:txBody>
      </p:sp>
      <p:pic>
        <p:nvPicPr>
          <p:cNvPr id="7" name="Bildobjekt 1">
            <a:extLst>
              <a:ext uri="{FF2B5EF4-FFF2-40B4-BE49-F238E27FC236}">
                <a16:creationId xmlns:a16="http://schemas.microsoft.com/office/drawing/2014/main" id="{71A50CF3-35B9-4FFB-9361-7BC660A52D9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66113" y="2124869"/>
            <a:ext cx="32924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873A6CB-349F-4B68-B037-2C0B78850F5D}"/>
              </a:ext>
            </a:extLst>
          </p:cNvPr>
          <p:cNvSpPr>
            <a:spLocks noChangeArrowheads="1"/>
          </p:cNvSpPr>
          <p:nvPr/>
        </p:nvSpPr>
        <p:spPr bwMode="auto">
          <a:xfrm>
            <a:off x="11303000" y="1336675"/>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defRPr/>
            </a:pPr>
            <a:endParaRPr lang="sv-SE" altLang="sv-SE" sz="3200" b="1">
              <a:solidFill>
                <a:srgbClr val="7A005A"/>
              </a:solidFill>
              <a:latin typeface="Arial" charset="0"/>
            </a:endParaRPr>
          </a:p>
        </p:txBody>
      </p:sp>
      <p:sp>
        <p:nvSpPr>
          <p:cNvPr id="37891" name="Rectangle 3">
            <a:extLst>
              <a:ext uri="{FF2B5EF4-FFF2-40B4-BE49-F238E27FC236}">
                <a16:creationId xmlns:a16="http://schemas.microsoft.com/office/drawing/2014/main" id="{D54F74CE-C712-4C6D-AB32-DB48A9ED8ACA}"/>
              </a:ext>
            </a:extLst>
          </p:cNvPr>
          <p:cNvSpPr>
            <a:spLocks noChangeArrowheads="1"/>
          </p:cNvSpPr>
          <p:nvPr/>
        </p:nvSpPr>
        <p:spPr bwMode="auto">
          <a:xfrm>
            <a:off x="10923588" y="955675"/>
            <a:ext cx="601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defRPr/>
            </a:pPr>
            <a:endParaRPr lang="sv-SE" altLang="sv-SE" sz="3200" b="1">
              <a:solidFill>
                <a:srgbClr val="7A005A"/>
              </a:solidFill>
              <a:latin typeface="Arial" charset="0"/>
            </a:endParaRPr>
          </a:p>
        </p:txBody>
      </p:sp>
      <p:pic>
        <p:nvPicPr>
          <p:cNvPr id="67588" name="Bildobjekt 2">
            <a:extLst>
              <a:ext uri="{FF2B5EF4-FFF2-40B4-BE49-F238E27FC236}">
                <a16:creationId xmlns:a16="http://schemas.microsoft.com/office/drawing/2014/main" id="{4AB64424-679A-43EC-B8EF-2626F5B58AC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35288" y="1236663"/>
            <a:ext cx="613727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ubrik 1">
            <a:extLst>
              <a:ext uri="{FF2B5EF4-FFF2-40B4-BE49-F238E27FC236}">
                <a16:creationId xmlns:a16="http://schemas.microsoft.com/office/drawing/2014/main" id="{F5D826FC-5713-44C7-ACA0-1CA67EB048DA}"/>
              </a:ext>
              <a:ext uri="{C183D7F6-B498-43B3-948B-1728B52AA6E4}">
                <adec:decorative xmlns:adec="http://schemas.microsoft.com/office/drawing/2017/decorative" val="1"/>
              </a:ext>
            </a:extLst>
          </p:cNvPr>
          <p:cNvSpPr txBox="1">
            <a:spLocks/>
          </p:cNvSpPr>
          <p:nvPr/>
        </p:nvSpPr>
        <p:spPr bwMode="auto">
          <a:xfrm>
            <a:off x="2165350" y="474663"/>
            <a:ext cx="81375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5475"/>
              </a:lnSpc>
              <a:spcBef>
                <a:spcPct val="0"/>
              </a:spcBef>
              <a:buFontTx/>
              <a:buNone/>
            </a:pPr>
            <a:r>
              <a:rPr lang="sv-SE" altLang="sv-SE" sz="5400" b="1" dirty="0">
                <a:solidFill>
                  <a:srgbClr val="834B70"/>
                </a:solidFill>
                <a:cs typeface="Calibri" panose="020F0502020204030204" pitchFamily="34" charset="0"/>
              </a:rPr>
              <a:t>Barn lär sig genom att leka</a:t>
            </a:r>
          </a:p>
        </p:txBody>
      </p:sp>
      <p:sp>
        <p:nvSpPr>
          <p:cNvPr id="28" name="_s82952">
            <a:extLst>
              <a:ext uri="{FF2B5EF4-FFF2-40B4-BE49-F238E27FC236}">
                <a16:creationId xmlns:a16="http://schemas.microsoft.com/office/drawing/2014/main" id="{04066AB1-FEBC-44DA-A841-0F7EA4B3A8ED}"/>
              </a:ext>
              <a:ext uri="{C183D7F6-B498-43B3-948B-1728B52AA6E4}">
                <adec:decorative xmlns:adec="http://schemas.microsoft.com/office/drawing/2017/decorative" val="1"/>
              </a:ext>
            </a:extLst>
          </p:cNvPr>
          <p:cNvSpPr>
            <a:spLocks noChangeArrowheads="1"/>
          </p:cNvSpPr>
          <p:nvPr/>
        </p:nvSpPr>
        <p:spPr bwMode="auto">
          <a:xfrm>
            <a:off x="2052638" y="3690938"/>
            <a:ext cx="1143000" cy="692150"/>
          </a:xfrm>
          <a:prstGeom prst="ellipse">
            <a:avLst/>
          </a:prstGeom>
          <a:solidFill>
            <a:srgbClr val="8DCAAF"/>
          </a:solidFill>
          <a:ln w="9525">
            <a:noFill/>
            <a:round/>
            <a:headEnd/>
            <a:tailEnd/>
          </a:ln>
        </p:spPr>
        <p:txBody>
          <a:bodyPr wrap="none" lIns="0" tIns="0" rIns="0" bIns="0" anchor="ctr"/>
          <a:lstStyle>
            <a:lvl1pPr>
              <a:spcBef>
                <a:spcPct val="20000"/>
              </a:spcBef>
              <a:buClr>
                <a:srgbClr val="7A005A"/>
              </a:buClr>
              <a:buFont typeface="Wingdings" charset="2"/>
              <a:buChar char="§"/>
              <a:defRPr sz="2400">
                <a:solidFill>
                  <a:schemeClr val="tx1"/>
                </a:solidFill>
                <a:latin typeface="Arial" charset="0"/>
              </a:defRPr>
            </a:lvl1pPr>
            <a:lvl2pPr marL="742950" indent="-285750">
              <a:spcBef>
                <a:spcPct val="20000"/>
              </a:spcBef>
              <a:buClr>
                <a:srgbClr val="7A005A"/>
              </a:buClr>
              <a:buFont typeface="Wingdings" charset="2"/>
              <a:buChar char="§"/>
              <a:defRPr sz="2000">
                <a:solidFill>
                  <a:schemeClr val="tx1"/>
                </a:solidFill>
                <a:latin typeface="Arial" charset="0"/>
              </a:defRPr>
            </a:lvl2pPr>
            <a:lvl3pPr marL="1143000" indent="-228600">
              <a:spcBef>
                <a:spcPct val="20000"/>
              </a:spcBef>
              <a:buClr>
                <a:srgbClr val="7A005A"/>
              </a:buClr>
              <a:buFont typeface="Wingdings" charset="2"/>
              <a:buChar char="§"/>
              <a:defRPr>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sv-SE" altLang="sv-SE" sz="1800" dirty="0">
                <a:latin typeface="+mn-lt"/>
              </a:rPr>
              <a:t>motorik</a:t>
            </a:r>
          </a:p>
        </p:txBody>
      </p:sp>
      <p:sp>
        <p:nvSpPr>
          <p:cNvPr id="67593" name="_s82952">
            <a:extLst>
              <a:ext uri="{FF2B5EF4-FFF2-40B4-BE49-F238E27FC236}">
                <a16:creationId xmlns:a16="http://schemas.microsoft.com/office/drawing/2014/main" id="{59B443F5-39FD-43BC-A690-89973EF7A961}"/>
              </a:ext>
              <a:ext uri="{C183D7F6-B498-43B3-948B-1728B52AA6E4}">
                <adec:decorative xmlns:adec="http://schemas.microsoft.com/office/drawing/2017/decorative" val="1"/>
              </a:ext>
            </a:extLst>
          </p:cNvPr>
          <p:cNvSpPr>
            <a:spLocks noChangeArrowheads="1"/>
          </p:cNvSpPr>
          <p:nvPr/>
        </p:nvSpPr>
        <p:spPr bwMode="auto">
          <a:xfrm>
            <a:off x="1471613" y="4819650"/>
            <a:ext cx="1558925" cy="846138"/>
          </a:xfrm>
          <a:prstGeom prst="ellipse">
            <a:avLst/>
          </a:prstGeom>
          <a:solidFill>
            <a:srgbClr val="8DCAA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Wingdings" panose="05000000000000000000" pitchFamily="2" charset="2"/>
              <a:buNone/>
            </a:pPr>
            <a:r>
              <a:rPr lang="sv-SE" altLang="sv-SE" sz="1800" dirty="0">
                <a:solidFill>
                  <a:srgbClr val="000000"/>
                </a:solidFill>
                <a:latin typeface="Arial" panose="020B0604020202020204" pitchFamily="34" charset="0"/>
              </a:rPr>
              <a:t>socialt </a:t>
            </a:r>
          </a:p>
          <a:p>
            <a:pPr algn="ctr" eaLnBrk="1" hangingPunct="1">
              <a:lnSpc>
                <a:spcPct val="100000"/>
              </a:lnSpc>
              <a:spcBef>
                <a:spcPct val="0"/>
              </a:spcBef>
              <a:buFont typeface="Wingdings" panose="05000000000000000000" pitchFamily="2" charset="2"/>
              <a:buNone/>
            </a:pPr>
            <a:r>
              <a:rPr lang="sv-SE" altLang="sv-SE" sz="1800" dirty="0">
                <a:solidFill>
                  <a:srgbClr val="000000"/>
                </a:solidFill>
                <a:latin typeface="Arial" panose="020B0604020202020204" pitchFamily="34" charset="0"/>
              </a:rPr>
              <a:t>samspel</a:t>
            </a:r>
          </a:p>
        </p:txBody>
      </p:sp>
      <p:sp>
        <p:nvSpPr>
          <p:cNvPr id="30" name="_s82952">
            <a:extLst>
              <a:ext uri="{FF2B5EF4-FFF2-40B4-BE49-F238E27FC236}">
                <a16:creationId xmlns:a16="http://schemas.microsoft.com/office/drawing/2014/main" id="{BE04CAC3-BA88-4D77-88B2-2E955A632D48}"/>
              </a:ext>
              <a:ext uri="{C183D7F6-B498-43B3-948B-1728B52AA6E4}">
                <adec:decorative xmlns:adec="http://schemas.microsoft.com/office/drawing/2017/decorative" val="1"/>
              </a:ext>
            </a:extLst>
          </p:cNvPr>
          <p:cNvSpPr>
            <a:spLocks noChangeArrowheads="1"/>
          </p:cNvSpPr>
          <p:nvPr/>
        </p:nvSpPr>
        <p:spPr bwMode="auto">
          <a:xfrm>
            <a:off x="1065213" y="2836863"/>
            <a:ext cx="1193800" cy="690562"/>
          </a:xfrm>
          <a:prstGeom prst="ellipse">
            <a:avLst/>
          </a:prstGeom>
          <a:solidFill>
            <a:srgbClr val="8DCAAF"/>
          </a:solidFill>
          <a:ln w="9525">
            <a:noFill/>
            <a:round/>
            <a:headEnd/>
            <a:tailEnd/>
          </a:ln>
        </p:spPr>
        <p:txBody>
          <a:bodyPr wrap="none" lIns="0" tIns="0" rIns="0" bIns="0" anchor="ctr"/>
          <a:lstStyle>
            <a:lvl1pPr>
              <a:spcBef>
                <a:spcPct val="20000"/>
              </a:spcBef>
              <a:buClr>
                <a:srgbClr val="7A005A"/>
              </a:buClr>
              <a:buFont typeface="Wingdings" charset="2"/>
              <a:buChar char="§"/>
              <a:defRPr sz="2400">
                <a:solidFill>
                  <a:schemeClr val="tx1"/>
                </a:solidFill>
                <a:latin typeface="Arial" charset="0"/>
              </a:defRPr>
            </a:lvl1pPr>
            <a:lvl2pPr marL="742950" indent="-285750">
              <a:spcBef>
                <a:spcPct val="20000"/>
              </a:spcBef>
              <a:buClr>
                <a:srgbClr val="7A005A"/>
              </a:buClr>
              <a:buFont typeface="Wingdings" charset="2"/>
              <a:buChar char="§"/>
              <a:defRPr sz="2000">
                <a:solidFill>
                  <a:schemeClr val="tx1"/>
                </a:solidFill>
                <a:latin typeface="Arial" charset="0"/>
              </a:defRPr>
            </a:lvl2pPr>
            <a:lvl3pPr marL="1143000" indent="-228600">
              <a:spcBef>
                <a:spcPct val="20000"/>
              </a:spcBef>
              <a:buClr>
                <a:srgbClr val="7A005A"/>
              </a:buClr>
              <a:buFont typeface="Wingdings" charset="2"/>
              <a:buChar char="§"/>
              <a:defRPr>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sv-SE" altLang="sv-SE" sz="1800" dirty="0">
                <a:latin typeface="+mn-lt"/>
              </a:rPr>
              <a:t>inlärning</a:t>
            </a:r>
          </a:p>
        </p:txBody>
      </p:sp>
      <p:sp>
        <p:nvSpPr>
          <p:cNvPr id="31" name="_s82952">
            <a:extLst>
              <a:ext uri="{FF2B5EF4-FFF2-40B4-BE49-F238E27FC236}">
                <a16:creationId xmlns:a16="http://schemas.microsoft.com/office/drawing/2014/main" id="{252AD96C-1092-4785-828D-8FA53E1B7446}"/>
              </a:ext>
              <a:ext uri="{C183D7F6-B498-43B3-948B-1728B52AA6E4}">
                <adec:decorative xmlns:adec="http://schemas.microsoft.com/office/drawing/2017/decorative" val="1"/>
              </a:ext>
            </a:extLst>
          </p:cNvPr>
          <p:cNvSpPr>
            <a:spLocks noChangeArrowheads="1"/>
          </p:cNvSpPr>
          <p:nvPr/>
        </p:nvSpPr>
        <p:spPr bwMode="auto">
          <a:xfrm>
            <a:off x="2462213" y="2203450"/>
            <a:ext cx="1141412" cy="690563"/>
          </a:xfrm>
          <a:prstGeom prst="ellipse">
            <a:avLst/>
          </a:prstGeom>
          <a:solidFill>
            <a:srgbClr val="8DCAAF"/>
          </a:solidFill>
          <a:ln w="9525">
            <a:noFill/>
            <a:round/>
            <a:headEnd/>
            <a:tailEnd/>
          </a:ln>
        </p:spPr>
        <p:txBody>
          <a:bodyPr wrap="none" lIns="0" tIns="0" rIns="0" bIns="0" anchor="ctr"/>
          <a:lstStyle>
            <a:lvl1pPr>
              <a:spcBef>
                <a:spcPct val="20000"/>
              </a:spcBef>
              <a:buClr>
                <a:srgbClr val="7A005A"/>
              </a:buClr>
              <a:buFont typeface="Wingdings" charset="2"/>
              <a:buChar char="§"/>
              <a:defRPr sz="2400">
                <a:solidFill>
                  <a:schemeClr val="tx1"/>
                </a:solidFill>
                <a:latin typeface="Arial" charset="0"/>
              </a:defRPr>
            </a:lvl1pPr>
            <a:lvl2pPr marL="742950" indent="-285750">
              <a:spcBef>
                <a:spcPct val="20000"/>
              </a:spcBef>
              <a:buClr>
                <a:srgbClr val="7A005A"/>
              </a:buClr>
              <a:buFont typeface="Wingdings" charset="2"/>
              <a:buChar char="§"/>
              <a:defRPr sz="2000">
                <a:solidFill>
                  <a:schemeClr val="tx1"/>
                </a:solidFill>
                <a:latin typeface="Arial" charset="0"/>
              </a:defRPr>
            </a:lvl2pPr>
            <a:lvl3pPr marL="1143000" indent="-228600">
              <a:spcBef>
                <a:spcPct val="20000"/>
              </a:spcBef>
              <a:buClr>
                <a:srgbClr val="7A005A"/>
              </a:buClr>
              <a:buFont typeface="Wingdings" charset="2"/>
              <a:buChar char="§"/>
              <a:defRPr>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sv-SE" altLang="sv-SE" sz="1800" dirty="0">
                <a:latin typeface="+mn-lt"/>
              </a:rPr>
              <a:t>humor</a:t>
            </a:r>
          </a:p>
        </p:txBody>
      </p:sp>
      <p:sp>
        <p:nvSpPr>
          <p:cNvPr id="32" name="_s82952">
            <a:extLst>
              <a:ext uri="{FF2B5EF4-FFF2-40B4-BE49-F238E27FC236}">
                <a16:creationId xmlns:a16="http://schemas.microsoft.com/office/drawing/2014/main" id="{4D70E1C7-3F45-45CC-9E3E-2B7D9CFC2059}"/>
              </a:ext>
              <a:ext uri="{C183D7F6-B498-43B3-948B-1728B52AA6E4}">
                <adec:decorative xmlns:adec="http://schemas.microsoft.com/office/drawing/2017/decorative" val="1"/>
              </a:ext>
            </a:extLst>
          </p:cNvPr>
          <p:cNvSpPr>
            <a:spLocks noChangeArrowheads="1"/>
          </p:cNvSpPr>
          <p:nvPr/>
        </p:nvSpPr>
        <p:spPr bwMode="auto">
          <a:xfrm>
            <a:off x="3573463" y="1381125"/>
            <a:ext cx="1143000" cy="692150"/>
          </a:xfrm>
          <a:prstGeom prst="ellipse">
            <a:avLst/>
          </a:prstGeom>
          <a:solidFill>
            <a:srgbClr val="8DCAAF"/>
          </a:solidFill>
          <a:ln w="9525">
            <a:noFill/>
            <a:round/>
            <a:headEnd/>
            <a:tailEnd/>
          </a:ln>
        </p:spPr>
        <p:txBody>
          <a:bodyPr wrap="none" lIns="0" tIns="0" rIns="0" bIns="0" anchor="ctr"/>
          <a:lstStyle>
            <a:lvl1pPr>
              <a:spcBef>
                <a:spcPct val="20000"/>
              </a:spcBef>
              <a:buClr>
                <a:srgbClr val="7A005A"/>
              </a:buClr>
              <a:buFont typeface="Wingdings" charset="2"/>
              <a:buChar char="§"/>
              <a:defRPr sz="2400">
                <a:solidFill>
                  <a:schemeClr val="tx1"/>
                </a:solidFill>
                <a:latin typeface="Arial" charset="0"/>
              </a:defRPr>
            </a:lvl1pPr>
            <a:lvl2pPr marL="742950" indent="-285750">
              <a:spcBef>
                <a:spcPct val="20000"/>
              </a:spcBef>
              <a:buClr>
                <a:srgbClr val="7A005A"/>
              </a:buClr>
              <a:buFont typeface="Wingdings" charset="2"/>
              <a:buChar char="§"/>
              <a:defRPr sz="2000">
                <a:solidFill>
                  <a:schemeClr val="tx1"/>
                </a:solidFill>
                <a:latin typeface="Arial" charset="0"/>
              </a:defRPr>
            </a:lvl2pPr>
            <a:lvl3pPr marL="1143000" indent="-228600">
              <a:spcBef>
                <a:spcPct val="20000"/>
              </a:spcBef>
              <a:buClr>
                <a:srgbClr val="7A005A"/>
              </a:buClr>
              <a:buFont typeface="Wingdings" charset="2"/>
              <a:buChar char="§"/>
              <a:defRPr>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sv-SE" altLang="sv-SE" sz="1800" dirty="0">
                <a:latin typeface="+mn-lt"/>
              </a:rPr>
              <a:t>glädje</a:t>
            </a:r>
          </a:p>
        </p:txBody>
      </p:sp>
      <p:sp>
        <p:nvSpPr>
          <p:cNvPr id="67597" name="_s82952">
            <a:extLst>
              <a:ext uri="{FF2B5EF4-FFF2-40B4-BE49-F238E27FC236}">
                <a16:creationId xmlns:a16="http://schemas.microsoft.com/office/drawing/2014/main" id="{1E0B4A53-7D74-4E98-A6C4-3017E99E6AE3}"/>
              </a:ext>
              <a:ext uri="{C183D7F6-B498-43B3-948B-1728B52AA6E4}">
                <adec:decorative xmlns:adec="http://schemas.microsoft.com/office/drawing/2017/decorative" val="1"/>
              </a:ext>
            </a:extLst>
          </p:cNvPr>
          <p:cNvSpPr>
            <a:spLocks noChangeArrowheads="1"/>
          </p:cNvSpPr>
          <p:nvPr/>
        </p:nvSpPr>
        <p:spPr bwMode="auto">
          <a:xfrm>
            <a:off x="3346450" y="5191125"/>
            <a:ext cx="1846263" cy="884238"/>
          </a:xfrm>
          <a:prstGeom prst="ellipse">
            <a:avLst/>
          </a:prstGeom>
          <a:solidFill>
            <a:srgbClr val="8DCAA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sv-SE" altLang="sv-SE" sz="1800" dirty="0">
                <a:solidFill>
                  <a:srgbClr val="000000"/>
                </a:solidFill>
                <a:latin typeface="Arial" panose="020B0604020202020204" pitchFamily="34" charset="0"/>
              </a:rPr>
              <a:t>bearbeta </a:t>
            </a:r>
            <a:br>
              <a:rPr lang="sv-SE" altLang="sv-SE" sz="1800" dirty="0">
                <a:solidFill>
                  <a:srgbClr val="000000"/>
                </a:solidFill>
                <a:latin typeface="Arial" panose="020B0604020202020204" pitchFamily="34" charset="0"/>
              </a:rPr>
            </a:br>
            <a:r>
              <a:rPr lang="sv-SE" altLang="sv-SE" sz="1800" dirty="0">
                <a:solidFill>
                  <a:srgbClr val="000000"/>
                </a:solidFill>
                <a:latin typeface="Arial" panose="020B0604020202020204" pitchFamily="34" charset="0"/>
              </a:rPr>
              <a:t>upplevelser</a:t>
            </a:r>
          </a:p>
        </p:txBody>
      </p:sp>
      <p:sp>
        <p:nvSpPr>
          <p:cNvPr id="34" name="_s82952">
            <a:extLst>
              <a:ext uri="{FF2B5EF4-FFF2-40B4-BE49-F238E27FC236}">
                <a16:creationId xmlns:a16="http://schemas.microsoft.com/office/drawing/2014/main" id="{9B5B3396-C1B2-41D0-AC0A-A8C0B8E07B62}"/>
              </a:ext>
              <a:ext uri="{C183D7F6-B498-43B3-948B-1728B52AA6E4}">
                <adec:decorative xmlns:adec="http://schemas.microsoft.com/office/drawing/2017/decorative" val="1"/>
              </a:ext>
            </a:extLst>
          </p:cNvPr>
          <p:cNvSpPr>
            <a:spLocks noChangeArrowheads="1"/>
          </p:cNvSpPr>
          <p:nvPr/>
        </p:nvSpPr>
        <p:spPr bwMode="auto">
          <a:xfrm>
            <a:off x="6854825" y="1504950"/>
            <a:ext cx="1731963" cy="738188"/>
          </a:xfrm>
          <a:prstGeom prst="ellipse">
            <a:avLst/>
          </a:prstGeom>
          <a:solidFill>
            <a:srgbClr val="8DCAAF"/>
          </a:solidFill>
          <a:ln w="9525">
            <a:noFill/>
            <a:round/>
            <a:headEnd/>
            <a:tailEnd/>
          </a:ln>
        </p:spPr>
        <p:txBody>
          <a:bodyPr wrap="none" lIns="0" tIns="0" rIns="0" bIns="0" anchor="ctr"/>
          <a:lstStyle>
            <a:lvl1pPr>
              <a:spcBef>
                <a:spcPct val="20000"/>
              </a:spcBef>
              <a:buClr>
                <a:srgbClr val="7A005A"/>
              </a:buClr>
              <a:buFont typeface="Wingdings" charset="2"/>
              <a:buChar char="§"/>
              <a:defRPr sz="2400">
                <a:solidFill>
                  <a:schemeClr val="tx1"/>
                </a:solidFill>
                <a:latin typeface="Arial" charset="0"/>
              </a:defRPr>
            </a:lvl1pPr>
            <a:lvl2pPr marL="742950" indent="-285750">
              <a:spcBef>
                <a:spcPct val="20000"/>
              </a:spcBef>
              <a:buClr>
                <a:srgbClr val="7A005A"/>
              </a:buClr>
              <a:buFont typeface="Wingdings" charset="2"/>
              <a:buChar char="§"/>
              <a:defRPr sz="2000">
                <a:solidFill>
                  <a:schemeClr val="tx1"/>
                </a:solidFill>
                <a:latin typeface="Arial" charset="0"/>
              </a:defRPr>
            </a:lvl2pPr>
            <a:lvl3pPr marL="1143000" indent="-228600">
              <a:spcBef>
                <a:spcPct val="20000"/>
              </a:spcBef>
              <a:buClr>
                <a:srgbClr val="7A005A"/>
              </a:buClr>
              <a:buFont typeface="Wingdings" charset="2"/>
              <a:buChar char="§"/>
              <a:defRPr>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sv-SE" altLang="sv-SE" sz="1800" dirty="0">
                <a:latin typeface="+mn-lt"/>
              </a:rPr>
              <a:t>kommunikation</a:t>
            </a:r>
          </a:p>
        </p:txBody>
      </p:sp>
      <p:sp>
        <p:nvSpPr>
          <p:cNvPr id="35" name="_s82952">
            <a:extLst>
              <a:ext uri="{FF2B5EF4-FFF2-40B4-BE49-F238E27FC236}">
                <a16:creationId xmlns:a16="http://schemas.microsoft.com/office/drawing/2014/main" id="{E6FB230D-FAC8-4EEF-93C5-9CDCD216E85E}"/>
              </a:ext>
              <a:ext uri="{C183D7F6-B498-43B3-948B-1728B52AA6E4}">
                <adec:decorative xmlns:adec="http://schemas.microsoft.com/office/drawing/2017/decorative" val="1"/>
              </a:ext>
            </a:extLst>
          </p:cNvPr>
          <p:cNvSpPr>
            <a:spLocks noChangeArrowheads="1"/>
          </p:cNvSpPr>
          <p:nvPr/>
        </p:nvSpPr>
        <p:spPr bwMode="auto">
          <a:xfrm>
            <a:off x="8812213" y="2057400"/>
            <a:ext cx="1914525" cy="739775"/>
          </a:xfrm>
          <a:prstGeom prst="ellipse">
            <a:avLst/>
          </a:prstGeom>
          <a:solidFill>
            <a:srgbClr val="8DCAAF"/>
          </a:solidFill>
          <a:ln w="9525">
            <a:noFill/>
            <a:round/>
            <a:headEnd/>
            <a:tailEnd/>
          </a:ln>
        </p:spPr>
        <p:txBody>
          <a:bodyPr wrap="none" lIns="0" tIns="0" rIns="0" bIns="0" anchor="ctr"/>
          <a:lstStyle>
            <a:lvl1pPr>
              <a:spcBef>
                <a:spcPct val="20000"/>
              </a:spcBef>
              <a:buClr>
                <a:srgbClr val="7A005A"/>
              </a:buClr>
              <a:buFont typeface="Wingdings" charset="2"/>
              <a:buChar char="§"/>
              <a:defRPr sz="2400">
                <a:solidFill>
                  <a:schemeClr val="tx1"/>
                </a:solidFill>
                <a:latin typeface="Arial" charset="0"/>
              </a:defRPr>
            </a:lvl1pPr>
            <a:lvl2pPr marL="742950" indent="-285750">
              <a:spcBef>
                <a:spcPct val="20000"/>
              </a:spcBef>
              <a:buClr>
                <a:srgbClr val="7A005A"/>
              </a:buClr>
              <a:buFont typeface="Wingdings" charset="2"/>
              <a:buChar char="§"/>
              <a:defRPr sz="2000">
                <a:solidFill>
                  <a:schemeClr val="tx1"/>
                </a:solidFill>
                <a:latin typeface="Arial" charset="0"/>
              </a:defRPr>
            </a:lvl2pPr>
            <a:lvl3pPr marL="1143000" indent="-228600">
              <a:spcBef>
                <a:spcPct val="20000"/>
              </a:spcBef>
              <a:buClr>
                <a:srgbClr val="7A005A"/>
              </a:buClr>
              <a:buFont typeface="Wingdings" charset="2"/>
              <a:buChar char="§"/>
              <a:defRPr>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sv-SE" altLang="sv-SE" sz="1800" dirty="0">
                <a:latin typeface="+mn-lt"/>
              </a:rPr>
              <a:t>problemlösning</a:t>
            </a:r>
          </a:p>
        </p:txBody>
      </p:sp>
      <p:sp>
        <p:nvSpPr>
          <p:cNvPr id="36" name="_s82952">
            <a:extLst>
              <a:ext uri="{FF2B5EF4-FFF2-40B4-BE49-F238E27FC236}">
                <a16:creationId xmlns:a16="http://schemas.microsoft.com/office/drawing/2014/main" id="{DBB4775A-6789-49E9-9BA9-76332103DD09}"/>
              </a:ext>
              <a:ext uri="{C183D7F6-B498-43B3-948B-1728B52AA6E4}">
                <adec:decorative xmlns:adec="http://schemas.microsoft.com/office/drawing/2017/decorative" val="1"/>
              </a:ext>
            </a:extLst>
          </p:cNvPr>
          <p:cNvSpPr>
            <a:spLocks noChangeArrowheads="1"/>
          </p:cNvSpPr>
          <p:nvPr/>
        </p:nvSpPr>
        <p:spPr bwMode="auto">
          <a:xfrm>
            <a:off x="8904288" y="3182144"/>
            <a:ext cx="1282700" cy="690562"/>
          </a:xfrm>
          <a:prstGeom prst="ellipse">
            <a:avLst/>
          </a:prstGeom>
          <a:solidFill>
            <a:srgbClr val="8DCAAF"/>
          </a:solidFill>
          <a:ln w="9525">
            <a:noFill/>
            <a:round/>
            <a:headEnd/>
            <a:tailEnd/>
          </a:ln>
        </p:spPr>
        <p:txBody>
          <a:bodyPr wrap="none" lIns="0" tIns="0" rIns="0" bIns="0" anchor="ctr"/>
          <a:lstStyle>
            <a:lvl1pPr>
              <a:spcBef>
                <a:spcPct val="20000"/>
              </a:spcBef>
              <a:buClr>
                <a:srgbClr val="7A005A"/>
              </a:buClr>
              <a:buFont typeface="Wingdings" charset="2"/>
              <a:buChar char="§"/>
              <a:defRPr sz="2400">
                <a:solidFill>
                  <a:schemeClr val="tx1"/>
                </a:solidFill>
                <a:latin typeface="Arial" charset="0"/>
              </a:defRPr>
            </a:lvl1pPr>
            <a:lvl2pPr marL="742950" indent="-285750">
              <a:spcBef>
                <a:spcPct val="20000"/>
              </a:spcBef>
              <a:buClr>
                <a:srgbClr val="7A005A"/>
              </a:buClr>
              <a:buFont typeface="Wingdings" charset="2"/>
              <a:buChar char="§"/>
              <a:defRPr sz="2000">
                <a:solidFill>
                  <a:schemeClr val="tx1"/>
                </a:solidFill>
                <a:latin typeface="Arial" charset="0"/>
              </a:defRPr>
            </a:lvl2pPr>
            <a:lvl3pPr marL="1143000" indent="-228600">
              <a:spcBef>
                <a:spcPct val="20000"/>
              </a:spcBef>
              <a:buClr>
                <a:srgbClr val="7A005A"/>
              </a:buClr>
              <a:buFont typeface="Wingdings" charset="2"/>
              <a:buChar char="§"/>
              <a:defRPr>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sv-SE" altLang="sv-SE" sz="1800" dirty="0">
                <a:latin typeface="+mn-lt"/>
              </a:rPr>
              <a:t>planering</a:t>
            </a:r>
          </a:p>
        </p:txBody>
      </p:sp>
      <p:sp>
        <p:nvSpPr>
          <p:cNvPr id="37" name="_s82952">
            <a:extLst>
              <a:ext uri="{FF2B5EF4-FFF2-40B4-BE49-F238E27FC236}">
                <a16:creationId xmlns:a16="http://schemas.microsoft.com/office/drawing/2014/main" id="{1B289E23-9A1F-49B6-8971-E9E78167ECC5}"/>
              </a:ext>
              <a:ext uri="{C183D7F6-B498-43B3-948B-1728B52AA6E4}">
                <adec:decorative xmlns:adec="http://schemas.microsoft.com/office/drawing/2017/decorative" val="1"/>
              </a:ext>
            </a:extLst>
          </p:cNvPr>
          <p:cNvSpPr>
            <a:spLocks noChangeArrowheads="1"/>
          </p:cNvSpPr>
          <p:nvPr/>
        </p:nvSpPr>
        <p:spPr bwMode="auto">
          <a:xfrm>
            <a:off x="9853613" y="4043363"/>
            <a:ext cx="1143000" cy="690562"/>
          </a:xfrm>
          <a:prstGeom prst="ellipse">
            <a:avLst/>
          </a:prstGeom>
          <a:solidFill>
            <a:srgbClr val="8DCAAF"/>
          </a:solidFill>
          <a:ln w="9525">
            <a:noFill/>
            <a:round/>
            <a:headEnd/>
            <a:tailEnd/>
          </a:ln>
        </p:spPr>
        <p:txBody>
          <a:bodyPr wrap="none" lIns="0" tIns="0" rIns="0" bIns="0" anchor="ctr"/>
          <a:lstStyle>
            <a:lvl1pPr>
              <a:spcBef>
                <a:spcPct val="20000"/>
              </a:spcBef>
              <a:buClr>
                <a:srgbClr val="7A005A"/>
              </a:buClr>
              <a:buFont typeface="Wingdings" charset="2"/>
              <a:buChar char="§"/>
              <a:defRPr sz="2400">
                <a:solidFill>
                  <a:schemeClr val="tx1"/>
                </a:solidFill>
                <a:latin typeface="Arial" charset="0"/>
              </a:defRPr>
            </a:lvl1pPr>
            <a:lvl2pPr marL="742950" indent="-285750">
              <a:spcBef>
                <a:spcPct val="20000"/>
              </a:spcBef>
              <a:buClr>
                <a:srgbClr val="7A005A"/>
              </a:buClr>
              <a:buFont typeface="Wingdings" charset="2"/>
              <a:buChar char="§"/>
              <a:defRPr sz="2000">
                <a:solidFill>
                  <a:schemeClr val="tx1"/>
                </a:solidFill>
                <a:latin typeface="Arial" charset="0"/>
              </a:defRPr>
            </a:lvl2pPr>
            <a:lvl3pPr marL="1143000" indent="-228600">
              <a:spcBef>
                <a:spcPct val="20000"/>
              </a:spcBef>
              <a:buClr>
                <a:srgbClr val="7A005A"/>
              </a:buClr>
              <a:buFont typeface="Wingdings" charset="2"/>
              <a:buChar char="§"/>
              <a:defRPr>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sv-SE" altLang="sv-SE" sz="1800" dirty="0">
                <a:latin typeface="+mn-lt"/>
              </a:rPr>
              <a:t>begrepp</a:t>
            </a:r>
          </a:p>
        </p:txBody>
      </p:sp>
      <p:sp>
        <p:nvSpPr>
          <p:cNvPr id="38" name="_s82952">
            <a:extLst>
              <a:ext uri="{FF2B5EF4-FFF2-40B4-BE49-F238E27FC236}">
                <a16:creationId xmlns:a16="http://schemas.microsoft.com/office/drawing/2014/main" id="{A1A12F0A-8F6B-43DB-B6FE-B80E88F2F1B7}"/>
              </a:ext>
              <a:ext uri="{C183D7F6-B498-43B3-948B-1728B52AA6E4}">
                <adec:decorative xmlns:adec="http://schemas.microsoft.com/office/drawing/2017/decorative" val="1"/>
              </a:ext>
            </a:extLst>
          </p:cNvPr>
          <p:cNvSpPr>
            <a:spLocks noChangeArrowheads="1"/>
          </p:cNvSpPr>
          <p:nvPr/>
        </p:nvSpPr>
        <p:spPr bwMode="auto">
          <a:xfrm>
            <a:off x="8718550" y="4975225"/>
            <a:ext cx="1376363" cy="690563"/>
          </a:xfrm>
          <a:prstGeom prst="ellipse">
            <a:avLst/>
          </a:prstGeom>
          <a:solidFill>
            <a:srgbClr val="8DCAAF"/>
          </a:solidFill>
          <a:ln w="9525">
            <a:noFill/>
            <a:round/>
            <a:headEnd/>
            <a:tailEnd/>
          </a:ln>
        </p:spPr>
        <p:txBody>
          <a:bodyPr wrap="none" lIns="0" tIns="0" rIns="0" bIns="0" anchor="ctr"/>
          <a:lstStyle>
            <a:lvl1pPr>
              <a:spcBef>
                <a:spcPct val="20000"/>
              </a:spcBef>
              <a:buClr>
                <a:srgbClr val="7A005A"/>
              </a:buClr>
              <a:buFont typeface="Wingdings" charset="2"/>
              <a:buChar char="§"/>
              <a:defRPr sz="2400">
                <a:solidFill>
                  <a:schemeClr val="tx1"/>
                </a:solidFill>
                <a:latin typeface="Arial" charset="0"/>
              </a:defRPr>
            </a:lvl1pPr>
            <a:lvl2pPr marL="742950" indent="-285750">
              <a:spcBef>
                <a:spcPct val="20000"/>
              </a:spcBef>
              <a:buClr>
                <a:srgbClr val="7A005A"/>
              </a:buClr>
              <a:buFont typeface="Wingdings" charset="2"/>
              <a:buChar char="§"/>
              <a:defRPr sz="2000">
                <a:solidFill>
                  <a:schemeClr val="tx1"/>
                </a:solidFill>
                <a:latin typeface="Arial" charset="0"/>
              </a:defRPr>
            </a:lvl2pPr>
            <a:lvl3pPr marL="1143000" indent="-228600">
              <a:spcBef>
                <a:spcPct val="20000"/>
              </a:spcBef>
              <a:buClr>
                <a:srgbClr val="7A005A"/>
              </a:buClr>
              <a:buFont typeface="Wingdings" charset="2"/>
              <a:buChar char="§"/>
              <a:defRPr>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sv-SE" altLang="sv-SE" sz="1800" dirty="0">
                <a:latin typeface="+mn-lt"/>
              </a:rPr>
              <a:t>turtagning</a:t>
            </a:r>
          </a:p>
        </p:txBody>
      </p:sp>
      <p:sp>
        <p:nvSpPr>
          <p:cNvPr id="39" name="_s82952">
            <a:extLst>
              <a:ext uri="{FF2B5EF4-FFF2-40B4-BE49-F238E27FC236}">
                <a16:creationId xmlns:a16="http://schemas.microsoft.com/office/drawing/2014/main" id="{51D9F498-20EA-4867-9120-522FA420EA79}"/>
              </a:ext>
              <a:ext uri="{C183D7F6-B498-43B3-948B-1728B52AA6E4}">
                <adec:decorative xmlns:adec="http://schemas.microsoft.com/office/drawing/2017/decorative" val="1"/>
              </a:ext>
            </a:extLst>
          </p:cNvPr>
          <p:cNvSpPr>
            <a:spLocks noChangeArrowheads="1"/>
          </p:cNvSpPr>
          <p:nvPr/>
        </p:nvSpPr>
        <p:spPr bwMode="auto">
          <a:xfrm>
            <a:off x="6500813" y="5432425"/>
            <a:ext cx="1322387" cy="690563"/>
          </a:xfrm>
          <a:prstGeom prst="ellipse">
            <a:avLst/>
          </a:prstGeom>
          <a:solidFill>
            <a:srgbClr val="8DCAAF"/>
          </a:solidFill>
          <a:ln w="9525">
            <a:noFill/>
            <a:round/>
            <a:headEnd/>
            <a:tailEnd/>
          </a:ln>
        </p:spPr>
        <p:txBody>
          <a:bodyPr wrap="none" lIns="0" tIns="0" rIns="0" bIns="0" anchor="ctr"/>
          <a:lstStyle>
            <a:lvl1pPr>
              <a:spcBef>
                <a:spcPct val="20000"/>
              </a:spcBef>
              <a:buClr>
                <a:srgbClr val="7A005A"/>
              </a:buClr>
              <a:buFont typeface="Wingdings" charset="2"/>
              <a:buChar char="§"/>
              <a:defRPr sz="2400">
                <a:solidFill>
                  <a:schemeClr val="tx1"/>
                </a:solidFill>
                <a:latin typeface="Arial" charset="0"/>
              </a:defRPr>
            </a:lvl1pPr>
            <a:lvl2pPr marL="742950" indent="-285750">
              <a:spcBef>
                <a:spcPct val="20000"/>
              </a:spcBef>
              <a:buClr>
                <a:srgbClr val="7A005A"/>
              </a:buClr>
              <a:buFont typeface="Wingdings" charset="2"/>
              <a:buChar char="§"/>
              <a:defRPr sz="2000">
                <a:solidFill>
                  <a:schemeClr val="tx1"/>
                </a:solidFill>
                <a:latin typeface="Arial" charset="0"/>
              </a:defRPr>
            </a:lvl2pPr>
            <a:lvl3pPr marL="1143000" indent="-228600">
              <a:spcBef>
                <a:spcPct val="20000"/>
              </a:spcBef>
              <a:buClr>
                <a:srgbClr val="7A005A"/>
              </a:buClr>
              <a:buFont typeface="Wingdings" charset="2"/>
              <a:buChar char="§"/>
              <a:defRPr>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sv-SE" altLang="sv-SE" sz="1800" dirty="0">
                <a:latin typeface="+mn-lt"/>
              </a:rPr>
              <a:t>imitation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ubrik 1">
            <a:extLst>
              <a:ext uri="{FF2B5EF4-FFF2-40B4-BE49-F238E27FC236}">
                <a16:creationId xmlns:a16="http://schemas.microsoft.com/office/drawing/2014/main" id="{237E516B-70F8-4111-A143-603CAE832E84}"/>
              </a:ext>
              <a:ext uri="{C183D7F6-B498-43B3-948B-1728B52AA6E4}">
                <adec:decorative xmlns:adec="http://schemas.microsoft.com/office/drawing/2017/decorative" val="1"/>
              </a:ext>
            </a:extLst>
          </p:cNvPr>
          <p:cNvSpPr txBox="1">
            <a:spLocks/>
          </p:cNvSpPr>
          <p:nvPr/>
        </p:nvSpPr>
        <p:spPr bwMode="auto">
          <a:xfrm>
            <a:off x="1755775" y="371474"/>
            <a:ext cx="8680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Film från webbsidan</a:t>
            </a:r>
          </a:p>
        </p:txBody>
      </p:sp>
      <p:sp>
        <p:nvSpPr>
          <p:cNvPr id="12293" name="Platshållare för innehåll 2">
            <a:extLst>
              <a:ext uri="{FF2B5EF4-FFF2-40B4-BE49-F238E27FC236}">
                <a16:creationId xmlns:a16="http://schemas.microsoft.com/office/drawing/2014/main" id="{A11A37C5-F06D-4927-8BC4-5638303F901C}"/>
              </a:ext>
            </a:extLst>
          </p:cNvPr>
          <p:cNvSpPr txBox="1">
            <a:spLocks/>
          </p:cNvSpPr>
          <p:nvPr/>
        </p:nvSpPr>
        <p:spPr bwMode="auto">
          <a:xfrm>
            <a:off x="2071688" y="1770063"/>
            <a:ext cx="703262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endParaRPr lang="sv-SE" altLang="sv-SE" sz="3200" b="1" dirty="0"/>
          </a:p>
          <a:p>
            <a:pPr eaLnBrk="1" hangingPunct="1">
              <a:defRPr/>
            </a:pPr>
            <a:endParaRPr lang="sv-SE" altLang="sv-SE" sz="3200" dirty="0"/>
          </a:p>
        </p:txBody>
      </p:sp>
      <p:pic>
        <p:nvPicPr>
          <p:cNvPr id="8" name="Platshållare för innehåll 6">
            <a:hlinkClick r:id="rId3"/>
            <a:extLst>
              <a:ext uri="{FF2B5EF4-FFF2-40B4-BE49-F238E27FC236}">
                <a16:creationId xmlns:a16="http://schemas.microsoft.com/office/drawing/2014/main" id="{CB6CB6B2-1915-478D-B80D-EC2B714B1EC2}"/>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1881528" y="1330032"/>
            <a:ext cx="6083577" cy="4381793"/>
          </a:xfrm>
          <a:prstGeom prst="rect">
            <a:avLst/>
          </a:prstGeom>
        </p:spPr>
      </p:pic>
      <p:sp>
        <p:nvSpPr>
          <p:cNvPr id="9" name="Rektangel 8">
            <a:extLst>
              <a:ext uri="{FF2B5EF4-FFF2-40B4-BE49-F238E27FC236}">
                <a16:creationId xmlns:a16="http://schemas.microsoft.com/office/drawing/2014/main" id="{C3514FBF-43BC-4A47-9E82-3EC7B8A4968D}"/>
              </a:ext>
              <a:ext uri="{C183D7F6-B498-43B3-948B-1728B52AA6E4}">
                <adec:decorative xmlns:adec="http://schemas.microsoft.com/office/drawing/2017/decorative" val="1"/>
              </a:ext>
            </a:extLst>
          </p:cNvPr>
          <p:cNvSpPr/>
          <p:nvPr/>
        </p:nvSpPr>
        <p:spPr>
          <a:xfrm>
            <a:off x="1755775" y="5763698"/>
            <a:ext cx="4549066" cy="369332"/>
          </a:xfrm>
          <a:prstGeom prst="rect">
            <a:avLst/>
          </a:prstGeom>
        </p:spPr>
        <p:txBody>
          <a:bodyPr wrap="none">
            <a:spAutoFit/>
          </a:bodyPr>
          <a:lstStyle/>
          <a:p>
            <a:pPr eaLnBrk="1" hangingPunct="1"/>
            <a:r>
              <a:rPr lang="sv-SE" b="1" dirty="0">
                <a:solidFill>
                  <a:srgbClr val="7A005A"/>
                </a:solidFill>
                <a:cs typeface="Calibri" panose="020F0502020204030204" pitchFamily="34" charset="0"/>
                <a:hlinkClick r:id="rId5">
                  <a:extLst>
                    <a:ext uri="{A12FA001-AC4F-418D-AE19-62706E023703}">
                      <ahyp:hlinkClr xmlns:ahyp="http://schemas.microsoft.com/office/drawing/2018/hyperlinkcolor" val="tx"/>
                    </a:ext>
                  </a:extLst>
                </a:hlinkClick>
              </a:rPr>
              <a:t>www.regionuppsala.se/tidigintervention</a:t>
            </a:r>
            <a:endParaRPr lang="sv-SE" b="1" dirty="0">
              <a:solidFill>
                <a:srgbClr val="7A005A"/>
              </a:solidFill>
              <a:cs typeface="Calibri" panose="020F0502020204030204" pitchFamily="34" charset="0"/>
            </a:endParaRPr>
          </a:p>
        </p:txBody>
      </p:sp>
    </p:spTree>
    <p:extLst>
      <p:ext uri="{BB962C8B-B14F-4D97-AF65-F5344CB8AC3E}">
        <p14:creationId xmlns:p14="http://schemas.microsoft.com/office/powerpoint/2010/main" val="161560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0FA35C5-C97E-4020-AAE1-9FA7AB0D23A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0102" y="1770063"/>
            <a:ext cx="4509173" cy="3386573"/>
          </a:xfrm>
          <a:prstGeom prst="rect">
            <a:avLst/>
          </a:prstGeom>
        </p:spPr>
      </p:pic>
      <p:sp>
        <p:nvSpPr>
          <p:cNvPr id="69637" name="Rubrik 1">
            <a:extLst>
              <a:ext uri="{FF2B5EF4-FFF2-40B4-BE49-F238E27FC236}">
                <a16:creationId xmlns:a16="http://schemas.microsoft.com/office/drawing/2014/main" id="{2027AA71-97CC-42CF-BE8C-A53983B5A16E}"/>
              </a:ext>
              <a:ext uri="{C183D7F6-B498-43B3-948B-1728B52AA6E4}">
                <adec:decorative xmlns:adec="http://schemas.microsoft.com/office/drawing/2017/decorative" val="1"/>
              </a:ext>
            </a:extLst>
          </p:cNvPr>
          <p:cNvSpPr txBox="1">
            <a:spLocks/>
          </p:cNvSpPr>
          <p:nvPr/>
        </p:nvSpPr>
        <p:spPr bwMode="auto">
          <a:xfrm>
            <a:off x="2001156" y="608013"/>
            <a:ext cx="93614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Att komma igång med lek</a:t>
            </a:r>
          </a:p>
        </p:txBody>
      </p:sp>
      <p:sp>
        <p:nvSpPr>
          <p:cNvPr id="12293" name="Platshållare för innehåll 2">
            <a:extLst>
              <a:ext uri="{FF2B5EF4-FFF2-40B4-BE49-F238E27FC236}">
                <a16:creationId xmlns:a16="http://schemas.microsoft.com/office/drawing/2014/main" id="{A11A37C5-F06D-4927-8BC4-5638303F901C}"/>
              </a:ext>
              <a:ext uri="{C183D7F6-B498-43B3-948B-1728B52AA6E4}">
                <adec:decorative xmlns:adec="http://schemas.microsoft.com/office/drawing/2017/decorative" val="1"/>
              </a:ext>
            </a:extLst>
          </p:cNvPr>
          <p:cNvSpPr txBox="1">
            <a:spLocks/>
          </p:cNvSpPr>
          <p:nvPr/>
        </p:nvSpPr>
        <p:spPr bwMode="auto">
          <a:xfrm>
            <a:off x="2001156" y="1827594"/>
            <a:ext cx="703262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Strategier som hjälper</a:t>
            </a:r>
          </a:p>
          <a:p>
            <a:pPr eaLnBrk="1" hangingPunct="1">
              <a:defRPr/>
            </a:pPr>
            <a:r>
              <a:rPr lang="sv-SE" altLang="sv-SE" sz="3200" dirty="0"/>
              <a:t>Välj en bra lek</a:t>
            </a:r>
          </a:p>
          <a:p>
            <a:pPr eaLnBrk="1" hangingPunct="1">
              <a:defRPr/>
            </a:pPr>
            <a:r>
              <a:rPr lang="sv-SE" altLang="sv-SE" sz="3200" dirty="0"/>
              <a:t>Förbered för leken</a:t>
            </a:r>
          </a:p>
          <a:p>
            <a:pPr eaLnBrk="1" hangingPunct="1">
              <a:defRPr/>
            </a:pPr>
            <a:r>
              <a:rPr lang="sv-SE" altLang="sv-SE" sz="3200" dirty="0"/>
              <a:t>Lär barnet leken</a:t>
            </a:r>
          </a:p>
          <a:p>
            <a:pPr eaLnBrk="1" hangingPunct="1">
              <a:defRPr/>
            </a:pPr>
            <a:r>
              <a:rPr lang="sv-SE" altLang="sv-SE" sz="3200" dirty="0"/>
              <a:t>Fånga barnets uppmärksamhet</a:t>
            </a:r>
          </a:p>
          <a:p>
            <a:pPr eaLnBrk="1" hangingPunct="1">
              <a:defRPr/>
            </a:pPr>
            <a:r>
              <a:rPr lang="sv-SE" altLang="sv-SE" sz="3200" dirty="0"/>
              <a:t>Ha roligt i leken!</a:t>
            </a:r>
          </a:p>
          <a:p>
            <a:pPr marL="0" indent="0" eaLnBrk="1" hangingPunct="1">
              <a:buFont typeface="Arial" panose="020B0604020202020204" pitchFamily="34" charset="0"/>
              <a:buNone/>
              <a:defRPr/>
            </a:pPr>
            <a:endParaRPr lang="sv-SE" altLang="sv-SE" sz="3200" dirty="0"/>
          </a:p>
          <a:p>
            <a:pPr eaLnBrk="1" hangingPunct="1">
              <a:defRPr/>
            </a:pPr>
            <a:endParaRPr lang="sv-SE" altLang="sv-SE"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8C48E8D-529B-459C-86C6-1B03683CC11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3934" y="3084108"/>
            <a:ext cx="2896378" cy="3257955"/>
          </a:xfrm>
          <a:prstGeom prst="rect">
            <a:avLst/>
          </a:prstGeom>
        </p:spPr>
      </p:pic>
      <p:pic>
        <p:nvPicPr>
          <p:cNvPr id="71682" name="Bildobjekt 2">
            <a:extLst>
              <a:ext uri="{FF2B5EF4-FFF2-40B4-BE49-F238E27FC236}">
                <a16:creationId xmlns:a16="http://schemas.microsoft.com/office/drawing/2014/main" id="{862D9694-8613-498D-8EF1-CD7CE1C0BCE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72123" y="412023"/>
            <a:ext cx="3214688" cy="260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ubrik 1">
            <a:extLst>
              <a:ext uri="{FF2B5EF4-FFF2-40B4-BE49-F238E27FC236}">
                <a16:creationId xmlns:a16="http://schemas.microsoft.com/office/drawing/2014/main" id="{821B9063-F314-4B74-A3C0-0140695F2D94}"/>
              </a:ext>
              <a:ext uri="{C183D7F6-B498-43B3-948B-1728B52AA6E4}">
                <adec:decorative xmlns:adec="http://schemas.microsoft.com/office/drawing/2017/decorative" val="1"/>
              </a:ext>
            </a:extLst>
          </p:cNvPr>
          <p:cNvSpPr txBox="1">
            <a:spLocks/>
          </p:cNvSpPr>
          <p:nvPr/>
        </p:nvSpPr>
        <p:spPr bwMode="auto">
          <a:xfrm>
            <a:off x="2071688" y="848519"/>
            <a:ext cx="93614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a:solidFill>
                  <a:srgbClr val="834B70"/>
                </a:solidFill>
                <a:cs typeface="Calibri" panose="020F0502020204030204" pitchFamily="34" charset="0"/>
              </a:rPr>
              <a:t>Välj en bra lek</a:t>
            </a:r>
          </a:p>
        </p:txBody>
      </p:sp>
      <p:sp>
        <p:nvSpPr>
          <p:cNvPr id="12293" name="Platshållare för innehåll 2">
            <a:extLst>
              <a:ext uri="{FF2B5EF4-FFF2-40B4-BE49-F238E27FC236}">
                <a16:creationId xmlns:a16="http://schemas.microsoft.com/office/drawing/2014/main" id="{A11A37C5-F06D-4927-8BC4-5638303F901C}"/>
              </a:ext>
              <a:ext uri="{C183D7F6-B498-43B3-948B-1728B52AA6E4}">
                <adec:decorative xmlns:adec="http://schemas.microsoft.com/office/drawing/2017/decorative" val="1"/>
              </a:ext>
            </a:extLst>
          </p:cNvPr>
          <p:cNvSpPr txBox="1">
            <a:spLocks/>
          </p:cNvSpPr>
          <p:nvPr/>
        </p:nvSpPr>
        <p:spPr bwMode="auto">
          <a:xfrm>
            <a:off x="2071688" y="1928760"/>
            <a:ext cx="58959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Hur gör vi?</a:t>
            </a:r>
          </a:p>
          <a:p>
            <a:pPr eaLnBrk="1" hangingPunct="1">
              <a:defRPr/>
            </a:pPr>
            <a:r>
              <a:rPr lang="sv-SE" altLang="sv-SE" sz="3200" dirty="0"/>
              <a:t>Ta reda på vad ditt barn gillar</a:t>
            </a:r>
          </a:p>
          <a:p>
            <a:pPr eaLnBrk="1" hangingPunct="1">
              <a:defRPr/>
            </a:pPr>
            <a:r>
              <a:rPr lang="sv-SE" altLang="sv-SE" sz="3200" dirty="0"/>
              <a:t>Vad ska barnet göra?</a:t>
            </a:r>
          </a:p>
          <a:p>
            <a:pPr eaLnBrk="1" hangingPunct="1">
              <a:defRPr/>
            </a:pPr>
            <a:r>
              <a:rPr lang="sv-SE" altLang="sv-SE" sz="3200" dirty="0"/>
              <a:t>Vad är din roll?</a:t>
            </a:r>
          </a:p>
          <a:p>
            <a:pPr eaLnBrk="1" hangingPunct="1">
              <a:defRPr/>
            </a:pPr>
            <a:r>
              <a:rPr lang="sv-SE" altLang="sv-SE" sz="3200" dirty="0"/>
              <a:t>Välj en enkel lek!</a:t>
            </a:r>
          </a:p>
          <a:p>
            <a:pPr marL="0" indent="0" eaLnBrk="1" hangingPunct="1">
              <a:buFont typeface="Arial" panose="020B0604020202020204" pitchFamily="34" charset="0"/>
              <a:buNone/>
              <a:defRPr/>
            </a:pPr>
            <a:endParaRPr lang="sv-SE" altLang="sv-SE" sz="3200" dirty="0"/>
          </a:p>
          <a:p>
            <a:pPr eaLnBrk="1" hangingPunct="1">
              <a:defRPr/>
            </a:pPr>
            <a:endParaRPr lang="sv-SE" altLang="sv-SE"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Bildobjekt 2">
            <a:extLst>
              <a:ext uri="{FF2B5EF4-FFF2-40B4-BE49-F238E27FC236}">
                <a16:creationId xmlns:a16="http://schemas.microsoft.com/office/drawing/2014/main" id="{15752D0D-460F-4D1D-A7D0-68D651845D3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02525" y="1834356"/>
            <a:ext cx="4689475"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ubrik 1">
            <a:extLst>
              <a:ext uri="{FF2B5EF4-FFF2-40B4-BE49-F238E27FC236}">
                <a16:creationId xmlns:a16="http://schemas.microsoft.com/office/drawing/2014/main" id="{62E895AC-D0A7-4951-BD53-52CE60078F74}"/>
              </a:ext>
              <a:ext uri="{C183D7F6-B498-43B3-948B-1728B52AA6E4}">
                <adec:decorative xmlns:adec="http://schemas.microsoft.com/office/drawing/2017/decorative" val="1"/>
              </a:ext>
            </a:extLst>
          </p:cNvPr>
          <p:cNvSpPr txBox="1">
            <a:spLocks/>
          </p:cNvSpPr>
          <p:nvPr/>
        </p:nvSpPr>
        <p:spPr bwMode="auto">
          <a:xfrm>
            <a:off x="2063750" y="608013"/>
            <a:ext cx="93614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Förbered för leken</a:t>
            </a:r>
          </a:p>
        </p:txBody>
      </p:sp>
      <p:sp>
        <p:nvSpPr>
          <p:cNvPr id="12293" name="Platshållare för innehåll 2">
            <a:extLst>
              <a:ext uri="{FF2B5EF4-FFF2-40B4-BE49-F238E27FC236}">
                <a16:creationId xmlns:a16="http://schemas.microsoft.com/office/drawing/2014/main" id="{A11A37C5-F06D-4927-8BC4-5638303F901C}"/>
              </a:ext>
              <a:ext uri="{C183D7F6-B498-43B3-948B-1728B52AA6E4}">
                <adec:decorative xmlns:adec="http://schemas.microsoft.com/office/drawing/2017/decorative" val="1"/>
              </a:ext>
            </a:extLst>
          </p:cNvPr>
          <p:cNvSpPr txBox="1">
            <a:spLocks/>
          </p:cNvSpPr>
          <p:nvPr/>
        </p:nvSpPr>
        <p:spPr bwMode="auto">
          <a:xfrm>
            <a:off x="2071688" y="1770063"/>
            <a:ext cx="6040437"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Hur gör vi?</a:t>
            </a:r>
          </a:p>
          <a:p>
            <a:pPr eaLnBrk="1" hangingPunct="1">
              <a:defRPr/>
            </a:pPr>
            <a:r>
              <a:rPr lang="sv-SE" altLang="sv-SE" dirty="0"/>
              <a:t>Plocka ihop material så att det finns färdigt t ex i en låda eller kasse</a:t>
            </a:r>
          </a:p>
          <a:p>
            <a:pPr eaLnBrk="1" hangingPunct="1">
              <a:defRPr/>
            </a:pPr>
            <a:r>
              <a:rPr lang="sv-SE" altLang="sv-SE" dirty="0"/>
              <a:t>Välj en bra plats </a:t>
            </a:r>
          </a:p>
          <a:p>
            <a:pPr eaLnBrk="1" hangingPunct="1">
              <a:defRPr/>
            </a:pPr>
            <a:r>
              <a:rPr lang="sv-SE" altLang="sv-SE" dirty="0"/>
              <a:t>Se till att det inte finns så mycket annat som distraherar barnet eller dig</a:t>
            </a:r>
          </a:p>
          <a:p>
            <a:pPr eaLnBrk="1" hangingPunct="1">
              <a:defRPr/>
            </a:pPr>
            <a:r>
              <a:rPr lang="sv-SE" altLang="sv-SE" dirty="0"/>
              <a:t>Stäng av mobil och tv</a:t>
            </a:r>
          </a:p>
          <a:p>
            <a:pPr>
              <a:defRPr/>
            </a:pPr>
            <a:r>
              <a:rPr lang="sv-SE" altLang="sv-SE" dirty="0"/>
              <a:t>Var tydlig med vad ni ska leka, visa </a:t>
            </a:r>
            <a:r>
              <a:rPr lang="sv-SE" altLang="sv-SE" dirty="0" err="1"/>
              <a:t>lekkort</a:t>
            </a:r>
            <a:endParaRPr lang="sv-SE" altLang="sv-SE" dirty="0"/>
          </a:p>
          <a:p>
            <a:pPr marL="0" indent="0" eaLnBrk="1" hangingPunct="1">
              <a:buNone/>
              <a:defRPr/>
            </a:pPr>
            <a:endParaRPr lang="sv-SE" altLang="sv-SE" dirty="0"/>
          </a:p>
          <a:p>
            <a:pPr marL="0" indent="0" eaLnBrk="1" hangingPunct="1">
              <a:buFont typeface="Arial" panose="020B0604020202020204" pitchFamily="34" charset="0"/>
              <a:buNone/>
              <a:defRPr/>
            </a:pPr>
            <a:endParaRPr lang="sv-SE" altLang="sv-SE" sz="3200" dirty="0"/>
          </a:p>
          <a:p>
            <a:pPr eaLnBrk="1" hangingPunct="1">
              <a:defRPr/>
            </a:pPr>
            <a:endParaRPr lang="sv-SE" altLang="sv-SE" sz="3200" dirty="0"/>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1678</Words>
  <Application>Microsoft Office PowerPoint</Application>
  <PresentationFormat>Bredbild</PresentationFormat>
  <Paragraphs>150</Paragraphs>
  <Slides>14</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Calibri Light</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Vera Nycander</dc:creator>
  <cp:lastModifiedBy>Lars Österberg</cp:lastModifiedBy>
  <cp:revision>23</cp:revision>
  <dcterms:created xsi:type="dcterms:W3CDTF">2019-10-29T15:43:10Z</dcterms:created>
  <dcterms:modified xsi:type="dcterms:W3CDTF">2021-05-18T14:16:35Z</dcterms:modified>
</cp:coreProperties>
</file>