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88" r:id="rId2"/>
    <p:sldId id="448" r:id="rId3"/>
    <p:sldId id="449" r:id="rId4"/>
    <p:sldId id="459" r:id="rId5"/>
    <p:sldId id="451" r:id="rId6"/>
    <p:sldId id="484" r:id="rId7"/>
    <p:sldId id="483" r:id="rId8"/>
    <p:sldId id="487" r:id="rId9"/>
    <p:sldId id="453" r:id="rId10"/>
    <p:sldId id="454" r:id="rId11"/>
    <p:sldId id="455" r:id="rId12"/>
    <p:sldId id="485" r:id="rId13"/>
    <p:sldId id="486" r:id="rId14"/>
    <p:sldId id="458"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5" autoAdjust="0"/>
    <p:restoredTop sz="81503" autoAdjust="0"/>
  </p:normalViewPr>
  <p:slideViewPr>
    <p:cSldViewPr snapToGrid="0">
      <p:cViewPr varScale="1">
        <p:scale>
          <a:sx n="132" d="100"/>
          <a:sy n="132" d="100"/>
        </p:scale>
        <p:origin x="29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4F283-DA62-4A17-81C1-FC78B4EFC884}" type="datetimeFigureOut">
              <a:rPr lang="sv-SE" smtClean="0"/>
              <a:t>2021-05-18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A0CD1-52FE-4327-A79D-F73FCBF2D714}" type="slidenum">
              <a:rPr lang="sv-SE" smtClean="0"/>
              <a:t>‹#›</a:t>
            </a:fld>
            <a:endParaRPr lang="sv-SE"/>
          </a:p>
        </p:txBody>
      </p:sp>
    </p:spTree>
    <p:extLst>
      <p:ext uri="{BB962C8B-B14F-4D97-AF65-F5344CB8AC3E}">
        <p14:creationId xmlns:p14="http://schemas.microsoft.com/office/powerpoint/2010/main" val="3348032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3A98BA9-D17C-4EC2-A0FE-8376A913A949}"/>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A207DF38-8D45-43D5-922B-F4C5166620E5}" type="slidenum">
              <a:rPr lang="sv-SE" altLang="sv-SE"/>
              <a:pPr>
                <a:defRPr/>
              </a:pPr>
              <a:t>2</a:t>
            </a:fld>
            <a:endParaRPr lang="sv-SE" altLang="sv-SE"/>
          </a:p>
        </p:txBody>
      </p:sp>
      <p:sp>
        <p:nvSpPr>
          <p:cNvPr id="10243" name="Rectangle 2">
            <a:extLst>
              <a:ext uri="{FF2B5EF4-FFF2-40B4-BE49-F238E27FC236}">
                <a16:creationId xmlns:a16="http://schemas.microsoft.com/office/drawing/2014/main" id="{89E98CB2-1052-49E9-9029-06E032D92B4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D7BB81A-017E-4861-8E2E-B3DEC02135F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sz="1200" kern="1200" dirty="0">
                <a:solidFill>
                  <a:schemeClr val="tx1"/>
                </a:solidFill>
                <a:effectLst/>
                <a:latin typeface="+mn-lt"/>
                <a:ea typeface="+mn-ea"/>
                <a:cs typeface="+mn-cs"/>
              </a:rPr>
              <a:t>Andra kurstillfället handlar om hur föräldrar kan stötta sina barns kommunikationsutveckling. Tillfället är baserat på sidorna ”Kom igång med kommunikation” och ”Kom igång med bokläsning”. </a:t>
            </a:r>
            <a:endParaRPr lang="sv-SE" altLang="sv-S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9C482808-0AB4-4A6B-83EA-2AB3C20466E0}" type="slidenum">
              <a:rPr lang="sv-SE" altLang="sv-SE"/>
              <a:pPr>
                <a:defRPr/>
              </a:pPr>
              <a:t>11</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När den vuxna använder mycket gester och mimik blir det lättare för barnet att vara uppmärksam och att förstå vad den vuxna säger. Hänvisa tillbaka till filmen där den vuxne använder mycket både mimik och gester. </a:t>
            </a:r>
          </a:p>
          <a:p>
            <a:pPr eaLnBrk="1" hangingPunct="1">
              <a:defRPr/>
            </a:pPr>
            <a:r>
              <a:rPr lang="sv-SE" altLang="sv-SE" dirty="0"/>
              <a:t>Peppa deltagarna ”att spela teater” när de läser bok, det har fungerat för många föräldrar!</a:t>
            </a:r>
          </a:p>
          <a:p>
            <a:pPr eaLnBrk="1" hangingPunct="1">
              <a:defRPr/>
            </a:pPr>
            <a:endParaRPr lang="sv-SE" altLang="sv-SE" dirty="0"/>
          </a:p>
          <a:p>
            <a:pPr eaLnBrk="1" hangingPunct="1">
              <a:defRPr/>
            </a:pPr>
            <a:r>
              <a:rPr lang="sv-SE" sz="1200" kern="1200" dirty="0">
                <a:solidFill>
                  <a:schemeClr val="tx1"/>
                </a:solidFill>
                <a:effectLst/>
                <a:latin typeface="+mn-lt"/>
                <a:ea typeface="+mn-ea"/>
                <a:cs typeface="+mn-cs"/>
              </a:rPr>
              <a:t>För att hjälpa barnet att behålla uppmärksamheten kan den vuxen också behöva hålla ett högt tempo i bokläsningen. </a:t>
            </a:r>
            <a:endParaRPr lang="sv-SE" altLang="sv-S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9C482808-0AB4-4A6B-83EA-2AB3C20466E0}" type="slidenum">
              <a:rPr lang="sv-SE" altLang="sv-SE"/>
              <a:pPr>
                <a:defRPr/>
              </a:pPr>
              <a:t>12</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För att få till gemensam bokläsning är det viktigt att den vuxna uppmuntra barnet att delta aktivt!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Visa! Visa gärna deltagarna hur man kan titta riktigt förväntansfullt på barnet för att uppmuntra det att svara. Betona att man som vuxen ofta behöver vänta mycket längre än man tror för att barnet ska hinna svara. Det beror på att barn behöver tid att sätta ihop sina tankar.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Ibland kan den vuxna också ge barnet lite starthjälp till barnet, ex hjälpa barnet att vinka, knacka på en dörr eller säga första ljudet i ett ord. I filmen hjälper ex den vuxna barnet att ringa på klockan i boken. </a:t>
            </a:r>
            <a:endParaRPr lang="sv-SE" altLang="sv-SE" dirty="0"/>
          </a:p>
        </p:txBody>
      </p:sp>
    </p:spTree>
    <p:extLst>
      <p:ext uri="{BB962C8B-B14F-4D97-AF65-F5344CB8AC3E}">
        <p14:creationId xmlns:p14="http://schemas.microsoft.com/office/powerpoint/2010/main" val="178777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26180E4B-99EE-4F8A-85CD-8FEAFD738BF5}" type="slidenum">
              <a:rPr lang="sv-SE" altLang="sv-SE"/>
              <a:pPr>
                <a:defRPr/>
              </a:pPr>
              <a:t>13</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altLang="sv-SE" dirty="0"/>
              <a:t>För att kunna tolka barnets kommunikation måste vi först fånga upp den. Ge exempel eller fråga deltagarna om de kommer på exempel på barnets kommunikation i bokläsningsfilmen eller från sina egna barn. Det kan exempelvis vara att barnet gör gester, miner, tittar på något, skrattar, ger ögonkontakt, säger något ord eller gör ett ljud.  </a:t>
            </a:r>
          </a:p>
          <a:p>
            <a:pPr eaLnBrk="1" hangingPunct="1">
              <a:defRPr/>
            </a:pPr>
            <a:endParaRPr lang="sv-SE" sz="1200" kern="1200" dirty="0">
              <a:solidFill>
                <a:schemeClr val="tx1"/>
              </a:solidFill>
              <a:effectLst/>
              <a:latin typeface="+mn-lt"/>
              <a:ea typeface="+mn-ea"/>
              <a:cs typeface="+mn-cs"/>
            </a:endParaRPr>
          </a:p>
          <a:p>
            <a:pPr eaLnBrk="1" hangingPunct="1">
              <a:defRPr/>
            </a:pPr>
            <a:r>
              <a:rPr lang="sv-SE" sz="1200" kern="1200" dirty="0">
                <a:solidFill>
                  <a:schemeClr val="tx1"/>
                </a:solidFill>
                <a:effectLst/>
                <a:latin typeface="+mn-lt"/>
                <a:ea typeface="+mn-ea"/>
                <a:cs typeface="+mn-cs"/>
              </a:rPr>
              <a:t>Bekräfta barnet: </a:t>
            </a:r>
          </a:p>
          <a:p>
            <a:pPr eaLnBrk="1" hangingPunct="1">
              <a:defRPr/>
            </a:pPr>
            <a:r>
              <a:rPr lang="sv-SE" sz="1200" kern="1200" dirty="0">
                <a:solidFill>
                  <a:schemeClr val="tx1"/>
                </a:solidFill>
                <a:effectLst/>
                <a:latin typeface="+mn-lt"/>
                <a:ea typeface="+mn-ea"/>
                <a:cs typeface="+mn-cs"/>
              </a:rPr>
              <a:t>Genom att imitera barnet visar man barnet att man lyssnar och uppmuntrar på så vis barnet att fortsätta kommunicera med ljud, ord och kroppsspråk.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Genom att sätta ord på det barnet gör eller bygga ut det barnet säger visar den vuxna att den förstått och hjälper samtidigt barnet att utveckla sitt språk. Om barnet till exempel säger ”brum </a:t>
            </a:r>
            <a:r>
              <a:rPr lang="sv-SE" sz="1200" kern="1200" dirty="0" err="1">
                <a:solidFill>
                  <a:schemeClr val="tx1"/>
                </a:solidFill>
                <a:effectLst/>
                <a:latin typeface="+mn-lt"/>
                <a:ea typeface="+mn-ea"/>
                <a:cs typeface="+mn-cs"/>
              </a:rPr>
              <a:t>brum</a:t>
            </a:r>
            <a:r>
              <a:rPr lang="sv-SE" sz="1200" kern="1200" dirty="0">
                <a:solidFill>
                  <a:schemeClr val="tx1"/>
                </a:solidFill>
                <a:effectLst/>
                <a:latin typeface="+mn-lt"/>
                <a:ea typeface="+mn-ea"/>
                <a:cs typeface="+mn-cs"/>
              </a:rPr>
              <a:t>” kan du säga ”ja, han kör sin bil”. </a:t>
            </a:r>
            <a:endParaRPr lang="sv-SE" altLang="sv-S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5ADF3E32-6B64-4472-8899-BCE26691096F}" type="slidenum">
              <a:rPr lang="sv-SE" altLang="sv-SE"/>
              <a:pPr>
                <a:defRPr/>
              </a:pPr>
              <a:t>14</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altLang="sv-SE" dirty="0"/>
              <a:t>Visa och dela ut hemuppgiftslapp.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I projektet har vi haft möjlighet att ge deltagarna boken ”Dadda hälsar på” vilket har varit värdefullt. När man läser denna bok är det extra lätt att använda flera av strategierna som lyfts under kurstillfället. Om man inte har möjlighet att dela ut böcker kan man rekommendera böcker som man vet är bra och uppmuntra föräldrarna att besöka biblioteket. </a:t>
            </a:r>
            <a:endParaRPr lang="sv-SE" altLang="sv-SE" dirty="0"/>
          </a:p>
          <a:p>
            <a:pPr eaLnBrk="1" hangingPunct="1">
              <a:defRPr/>
            </a:pPr>
            <a:endParaRPr lang="sv-SE" altLang="sv-S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a:extLst>
              <a:ext uri="{FF2B5EF4-FFF2-40B4-BE49-F238E27FC236}">
                <a16:creationId xmlns:a16="http://schemas.microsoft.com/office/drawing/2014/main" id="{E83D868F-6061-4582-AB0C-28476F530FAB}"/>
              </a:ext>
            </a:extLst>
          </p:cNvPr>
          <p:cNvSpPr>
            <a:spLocks noGrp="1" noRot="1" noChangeAspect="1" noTextEdit="1"/>
          </p:cNvSpPr>
          <p:nvPr>
            <p:ph type="sldImg"/>
          </p:nvPr>
        </p:nvSpPr>
        <p:spPr>
          <a:ln/>
        </p:spPr>
      </p:sp>
      <p:sp>
        <p:nvSpPr>
          <p:cNvPr id="8195" name="Platshållare för anteckningar 2">
            <a:extLst>
              <a:ext uri="{FF2B5EF4-FFF2-40B4-BE49-F238E27FC236}">
                <a16:creationId xmlns:a16="http://schemas.microsoft.com/office/drawing/2014/main" id="{F0BEFEAA-3800-4A1F-93DA-493DE4FE1A2D}"/>
              </a:ext>
            </a:extLst>
          </p:cNvPr>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sv-SE" altLang="sv-SE"/>
          </a:p>
        </p:txBody>
      </p:sp>
      <p:sp>
        <p:nvSpPr>
          <p:cNvPr id="8196" name="Platshållare för bildnummer 3">
            <a:extLst>
              <a:ext uri="{FF2B5EF4-FFF2-40B4-BE49-F238E27FC236}">
                <a16:creationId xmlns:a16="http://schemas.microsoft.com/office/drawing/2014/main" id="{4F19FCC6-16F9-4751-BAEF-CF59989283B0}"/>
              </a:ext>
            </a:extLst>
          </p:cNvPr>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0931C9B8-8A31-4DAF-A01B-35E4999C9A45}" type="slidenum">
              <a:rPr lang="sv-SE" altLang="sv-SE"/>
              <a:pPr>
                <a:defRPr/>
              </a:pPr>
              <a:t>3</a:t>
            </a:fld>
            <a:endParaRPr lang="sv-SE" alt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518DC0C1-11A5-4D70-B0D2-BB64CCFBE2A9}" type="slidenum">
              <a:rPr lang="sv-SE" altLang="sv-SE"/>
              <a:pPr>
                <a:defRPr/>
              </a:pPr>
              <a:t>4</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Beroende på gruppens storlek, lokalens utformning och kurstillfällets längd har man olika möjlighet att ge feedback på hemuppgifterna. När möjlighet finns rekommenderar vi att alla kort erbjuds möjlighet att berätta om sin hemuppgift. För att kursledaren och de andra deltagarna ska få en ännu bättre förståelse för vad föräldrarna gjort kan man också uppmuntra deltagarna att filma hemuppgiften de genomfört och visa i grupp. Om det inte finns möjlighet att prata om allas hemuppgifter är det ändå viktigt att lyfta fram och prata om några hemuppgifter. Detta blir en repetition av förra tillfället, en chans att prata om hur man kan fortsätta att använda strategierna i fler situationer och bli inspiration för övriga kursdeltagare.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Skapa dig en bild av hur det gick. </a:t>
            </a:r>
            <a:r>
              <a:rPr lang="sv-SE" sz="1200" kern="1200" dirty="0">
                <a:solidFill>
                  <a:schemeClr val="tx1"/>
                </a:solidFill>
                <a:effectLst/>
                <a:latin typeface="+mn-lt"/>
                <a:ea typeface="+mn-ea"/>
                <a:cs typeface="+mn-cs"/>
              </a:rPr>
              <a:t>För att få en bra bild av hur det gått för föräldrarna är det ofta en bra idé att börja med att fråga vad de hade planerat. Här kan hemuppgiftslappen vara till god hjälp. Vilken rutin eller lek försökte de förbättra? Vilka strategier tänkte de använda? Efter detta kan man gå vidare och fråga hur det gick och om föräldrarna märkte någon skillnad.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Hitta det som gick bra</a:t>
            </a:r>
            <a:r>
              <a:rPr lang="sv-SE" sz="1200" kern="1200" dirty="0">
                <a:solidFill>
                  <a:schemeClr val="tx1"/>
                </a:solidFill>
                <a:effectLst/>
                <a:latin typeface="+mn-lt"/>
                <a:ea typeface="+mn-ea"/>
                <a:cs typeface="+mn-cs"/>
              </a:rPr>
              <a:t>. Det är den viktigaste uppgiften för en kursledare. Försök att hitta det som verkar ha gått bra för föräldern och lyft fram det för gruppen. Tanken är att de ska göra det som blev bra mer och oftare och då är det viktigt att få feedback på det från kursledaren.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Hjälp föräldrarna vidare. </a:t>
            </a:r>
            <a:r>
              <a:rPr lang="sv-SE" sz="1200" kern="1200" dirty="0">
                <a:solidFill>
                  <a:schemeClr val="tx1"/>
                </a:solidFill>
                <a:effectLst/>
                <a:latin typeface="+mn-lt"/>
                <a:ea typeface="+mn-ea"/>
                <a:cs typeface="+mn-cs"/>
              </a:rPr>
              <a:t>För att hjälpa föräldrarna att börja använda strategierna i fler sammanhang kan det vara bra att fråga om det finns någon mer situation eller rutin i vardagen där de kan använda </a:t>
            </a:r>
            <a:r>
              <a:rPr lang="sv-SE" sz="1200" kern="1200" dirty="0" err="1">
                <a:solidFill>
                  <a:schemeClr val="tx1"/>
                </a:solidFill>
                <a:effectLst/>
                <a:latin typeface="+mn-lt"/>
                <a:ea typeface="+mn-ea"/>
                <a:cs typeface="+mn-cs"/>
              </a:rPr>
              <a:t>startegierna</a:t>
            </a:r>
            <a:r>
              <a:rPr lang="sv-SE" sz="1200" kern="1200" dirty="0">
                <a:solidFill>
                  <a:schemeClr val="tx1"/>
                </a:solidFill>
                <a:effectLst/>
                <a:latin typeface="+mn-lt"/>
                <a:ea typeface="+mn-ea"/>
                <a:cs typeface="+mn-cs"/>
              </a:rPr>
              <a:t> ex gå och handla, sova över hos mormor, gå till </a:t>
            </a:r>
            <a:r>
              <a:rPr lang="sv-SE" sz="1200" kern="1200" dirty="0" err="1">
                <a:solidFill>
                  <a:schemeClr val="tx1"/>
                </a:solidFill>
                <a:effectLst/>
                <a:latin typeface="+mn-lt"/>
                <a:ea typeface="+mn-ea"/>
                <a:cs typeface="+mn-cs"/>
              </a:rPr>
              <a:t>bvc</a:t>
            </a:r>
            <a:r>
              <a:rPr lang="sv-SE" sz="1200" kern="1200" dirty="0">
                <a:solidFill>
                  <a:schemeClr val="tx1"/>
                </a:solidFill>
                <a:effectLst/>
                <a:latin typeface="+mn-lt"/>
                <a:ea typeface="+mn-ea"/>
                <a:cs typeface="+mn-cs"/>
              </a:rPr>
              <a:t>, ta spruta</a:t>
            </a:r>
          </a:p>
          <a:p>
            <a:pPr eaLnBrk="1" hangingPunct="1">
              <a:defRPr/>
            </a:pPr>
            <a:endParaRPr lang="sv-SE" altLang="sv-S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324D2713-17CB-4892-AA17-6776E4980003}" type="slidenum">
              <a:rPr lang="sv-SE" altLang="sv-SE"/>
              <a:pPr>
                <a:defRPr/>
              </a:pPr>
              <a:t>5</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altLang="sv-SE" dirty="0"/>
              <a:t>Först kommer vi att prata om kommunikation och hur vuxna kan stötta barnets kommunikativa utveckling (baserat på sidan ”kom igång med kommunikation”)</a:t>
            </a:r>
          </a:p>
          <a:p>
            <a:pPr eaLnBrk="1" hangingPunct="1">
              <a:defRPr/>
            </a:pPr>
            <a:r>
              <a:rPr lang="sv-SE" altLang="sv-SE" dirty="0"/>
              <a:t>Sen kommer vi att prata om bokläsningen och hur man kan få till bokläsning också med små barn (baserat på sidan ”kom igång med bokläsning”).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9ECC36D6-B362-4CFC-8D33-6CED81D84783}" type="slidenum">
              <a:rPr lang="sv-SE" altLang="sv-SE"/>
              <a:pPr>
                <a:defRPr/>
              </a:pPr>
              <a:t>6</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Kurstillfället inleds med att beskriva hur föräldrar kan fånga upp och svara på barnets kommunikation, alltså använda en </a:t>
            </a:r>
            <a:r>
              <a:rPr lang="sv-SE" sz="1200" kern="1200" dirty="0" err="1">
                <a:solidFill>
                  <a:schemeClr val="tx1"/>
                </a:solidFill>
                <a:effectLst/>
                <a:latin typeface="+mn-lt"/>
                <a:ea typeface="+mn-ea"/>
                <a:cs typeface="+mn-cs"/>
              </a:rPr>
              <a:t>responsiv</a:t>
            </a:r>
            <a:r>
              <a:rPr lang="sv-SE" sz="1200" kern="1200" dirty="0">
                <a:solidFill>
                  <a:schemeClr val="tx1"/>
                </a:solidFill>
                <a:effectLst/>
                <a:latin typeface="+mn-lt"/>
                <a:ea typeface="+mn-ea"/>
                <a:cs typeface="+mn-cs"/>
              </a:rPr>
              <a:t> kommunikationsstil. Detta lyfts fram då forskning visat att det är en av de viktigaste strategierna för att stötta barns kommunikationsutveckling. Det är en strategi som kan användas genomgående i alla olika situationer där man som vuxen interagerar med sitt lilla barn. Kursledarens uppgift är att förklara strategin och göra föräldrarna medvetna om hur de i vardagen kan skapa mer kommunikation mellan sig och sitt barn.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kern="1200" dirty="0">
                <a:solidFill>
                  <a:schemeClr val="tx1"/>
                </a:solidFill>
                <a:effectLst/>
                <a:latin typeface="+mn-lt"/>
                <a:ea typeface="+mn-ea"/>
                <a:cs typeface="+mn-cs"/>
              </a:rPr>
              <a:t>Ge gärna exempel för att förklara strategin. Ex: Man är på promenad med sitt barn och barnet börjar titta på en katt. Den vuxna tolkar det som kommunikation och bekräftar genom att säga ”Ja titta, en katt!”. Den vuxna väntar och förväntar sig sedan att barnet ska svara. Om barnet skrattar, tittar upp på föräldern eller säger något fångar den vuxna upp det och bekräftar genom att exempelvis säga ”Du tyckte katten var fin!”.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kern="1200" dirty="0">
                <a:solidFill>
                  <a:schemeClr val="tx1"/>
                </a:solidFill>
                <a:effectLst/>
                <a:latin typeface="+mn-lt"/>
                <a:ea typeface="+mn-ea"/>
                <a:cs typeface="+mn-cs"/>
              </a:rPr>
              <a:t>Här kan du som kursledare också hjälpa föräldrarna att börja bli lite mer uppmärksamma på sina barn (”titta och lyssna”) genom att fråga dem hur deras barn kommunicerar. Använder de miner, pekningar, gester, hämtar saker, visar upp saker, säger ord, gör ljud, ger ögonkontakt. Allt detta är kommunikation!</a:t>
            </a:r>
            <a:endParaRPr lang="sv-SE" altLang="sv-SE" dirty="0"/>
          </a:p>
          <a:p>
            <a:pPr eaLnBrk="1" hangingPunct="1">
              <a:defRPr/>
            </a:pPr>
            <a:endParaRPr lang="sv-SE" altLang="sv-S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9ECC36D6-B362-4CFC-8D33-6CED81D84783}" type="slidenum">
              <a:rPr lang="sv-SE" altLang="sv-SE"/>
              <a:pPr>
                <a:defRPr/>
              </a:pPr>
              <a:t>7</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Nu kommer vi att prata om bokläsning. Det gör vi för att forskning har visat att det är väldigt bra för barns språk- och kommunikationsutveckling att läsa bok tillsammans med sina föräldrar.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Klicka på bilden för att komma vidare till webbsidan visa deltagarna att vi idag pratar både om strategierna på sidan Kom igång med kommunikation och Kom igång med bokläsning. Idag ska vi se filmen om gemensam bokläsning. </a:t>
            </a:r>
          </a:p>
          <a:p>
            <a:pPr eaLnBrk="1" hangingPunct="1">
              <a:defRPr/>
            </a:pPr>
            <a:endParaRPr lang="sv-SE" altLang="sv-SE" dirty="0"/>
          </a:p>
        </p:txBody>
      </p:sp>
    </p:spTree>
    <p:extLst>
      <p:ext uri="{BB962C8B-B14F-4D97-AF65-F5344CB8AC3E}">
        <p14:creationId xmlns:p14="http://schemas.microsoft.com/office/powerpoint/2010/main" val="4158853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324D2713-17CB-4892-AA17-6776E4980003}" type="slidenum">
              <a:rPr lang="sv-SE" altLang="sv-SE"/>
              <a:pPr>
                <a:defRPr/>
              </a:pPr>
              <a:t>8</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altLang="sv-SE" dirty="0"/>
              <a:t>Bokläsning är bland det bästa föräldrar kan göra med sina små barn för att stötta deras språk- och kommunikationsutveckling. Målet är att barnet både ska vara uppmärksam på den vuxna men också själv delta aktivt. Tänk att man läser boken TILLSAMMANS med barnet, snarare än FÖR barnet. Då tränar barnet både förståelse och uttrycksförmåga men också sociala färdigheter. </a:t>
            </a:r>
          </a:p>
          <a:p>
            <a:pPr eaLnBrk="1" hangingPunct="1">
              <a:defRPr/>
            </a:pPr>
            <a:endParaRPr lang="sv-SE"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0243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C4148207-39DE-4119-9677-5C96A72FE30F}" type="slidenum">
              <a:rPr lang="sv-SE" altLang="sv-SE"/>
              <a:pPr>
                <a:defRPr/>
              </a:pPr>
              <a:t>9</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sv-SE" altLang="sv-SE" dirty="0"/>
              <a:t>Ge exempel och visa! För att få till gemensam bokläsning behöver barnet och föräldern enkelt kunna titta både på varandra och på boken. Om den vuxna ska kunna se om barnet skrattar eller verkar nyfiken på något särskilt måste den kunna se barnets ansikte. Barnet har också lättare att vara uppmärksam på och förstå den vuxna om barnet kan se den vuxna. Visa exempelvis hur skillnaden blir om man sitter bredvid barnet jämfört med om barnet sitter i den vuxnas knä och måste vända sig om varje gång den vill dela något med den vuxna. </a:t>
            </a:r>
          </a:p>
          <a:p>
            <a:pPr eaLnBrk="1" hangingPunct="1">
              <a:defRPr/>
            </a:pPr>
            <a:endParaRPr lang="sv-SE" altLang="sv-SE" dirty="0"/>
          </a:p>
          <a:p>
            <a:pPr eaLnBrk="1" hangingPunct="1">
              <a:defRPr/>
            </a:pPr>
            <a:r>
              <a:rPr lang="sv-SE" altLang="sv-SE" dirty="0"/>
              <a:t>Ställ eventuellt frågan till föräldrarna om hur de skulle kunna få till en kommunikationstriangel med sina barn. Kanske i hörnsoffan om barnet sitter i hörnet kan jag sitta ”utanför barnet så att vi bildar en triangel med boken? När vi ligger i sängen kan vi få till en hyfsad triangel?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C178F7F-B7D6-48A5-8E6B-99C373482B76}"/>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a:solidFill>
                  <a:schemeClr val="tx1"/>
                </a:solidFill>
                <a:latin typeface="Arial" charset="0"/>
              </a:defRPr>
            </a:lvl1pPr>
            <a:lvl2pPr marL="738188" indent="-282575">
              <a:defRPr>
                <a:solidFill>
                  <a:schemeClr val="tx1"/>
                </a:solidFill>
                <a:latin typeface="Arial" charset="0"/>
              </a:defRPr>
            </a:lvl2pPr>
            <a:lvl3pPr marL="1135063" indent="-227013">
              <a:defRPr>
                <a:solidFill>
                  <a:schemeClr val="tx1"/>
                </a:solidFill>
                <a:latin typeface="Arial" charset="0"/>
              </a:defRPr>
            </a:lvl3pPr>
            <a:lvl4pPr marL="1590675" indent="-227013">
              <a:defRPr>
                <a:solidFill>
                  <a:schemeClr val="tx1"/>
                </a:solidFill>
                <a:latin typeface="Arial" charset="0"/>
              </a:defRPr>
            </a:lvl4pPr>
            <a:lvl5pPr marL="2044700" indent="-227013">
              <a:defRPr>
                <a:solidFill>
                  <a:schemeClr val="tx1"/>
                </a:solidFill>
                <a:latin typeface="Arial" charset="0"/>
              </a:defRPr>
            </a:lvl5pPr>
            <a:lvl6pPr marL="2501900" indent="-227013" eaLnBrk="0" fontAlgn="base" hangingPunct="0">
              <a:spcBef>
                <a:spcPct val="0"/>
              </a:spcBef>
              <a:spcAft>
                <a:spcPct val="0"/>
              </a:spcAft>
              <a:defRPr>
                <a:solidFill>
                  <a:schemeClr val="tx1"/>
                </a:solidFill>
                <a:latin typeface="Arial" charset="0"/>
              </a:defRPr>
            </a:lvl6pPr>
            <a:lvl7pPr marL="2959100" indent="-227013" eaLnBrk="0" fontAlgn="base" hangingPunct="0">
              <a:spcBef>
                <a:spcPct val="0"/>
              </a:spcBef>
              <a:spcAft>
                <a:spcPct val="0"/>
              </a:spcAft>
              <a:defRPr>
                <a:solidFill>
                  <a:schemeClr val="tx1"/>
                </a:solidFill>
                <a:latin typeface="Arial" charset="0"/>
              </a:defRPr>
            </a:lvl7pPr>
            <a:lvl8pPr marL="3416300" indent="-227013" eaLnBrk="0" fontAlgn="base" hangingPunct="0">
              <a:spcBef>
                <a:spcPct val="0"/>
              </a:spcBef>
              <a:spcAft>
                <a:spcPct val="0"/>
              </a:spcAft>
              <a:defRPr>
                <a:solidFill>
                  <a:schemeClr val="tx1"/>
                </a:solidFill>
                <a:latin typeface="Arial" charset="0"/>
              </a:defRPr>
            </a:lvl8pPr>
            <a:lvl9pPr marL="3873500" indent="-227013" eaLnBrk="0" fontAlgn="base" hangingPunct="0">
              <a:spcBef>
                <a:spcPct val="0"/>
              </a:spcBef>
              <a:spcAft>
                <a:spcPct val="0"/>
              </a:spcAft>
              <a:defRPr>
                <a:solidFill>
                  <a:schemeClr val="tx1"/>
                </a:solidFill>
                <a:latin typeface="Arial" charset="0"/>
              </a:defRPr>
            </a:lvl9pPr>
          </a:lstStyle>
          <a:p>
            <a:pPr>
              <a:defRPr/>
            </a:pPr>
            <a:fld id="{0B4182E9-8DA7-4CFF-8130-993580F14B2F}" type="slidenum">
              <a:rPr lang="sv-SE" altLang="sv-SE"/>
              <a:pPr>
                <a:defRPr/>
              </a:pPr>
              <a:t>10</a:t>
            </a:fld>
            <a:endParaRPr lang="sv-SE" altLang="sv-SE"/>
          </a:p>
        </p:txBody>
      </p:sp>
      <p:sp>
        <p:nvSpPr>
          <p:cNvPr id="12291" name="Rectangle 2">
            <a:extLst>
              <a:ext uri="{FF2B5EF4-FFF2-40B4-BE49-F238E27FC236}">
                <a16:creationId xmlns:a16="http://schemas.microsoft.com/office/drawing/2014/main" id="{00669200-66DD-424F-BAE2-7F68052BB3F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3CF7B93-1853-4A46-84A0-79C7D6963C91}"/>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Beskriv och ge exempel, gärna utifrån den tydliga illustrationen.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Var ska vi sitta? Kanske är det lättare för barnet att stanna kvar om vi sitter på en stol jämfört med om man sitter på golvet?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Vad kan störa? Kanske </a:t>
            </a:r>
            <a:r>
              <a:rPr lang="sv-SE" altLang="sv-SE" dirty="0" err="1"/>
              <a:t>TV:n</a:t>
            </a:r>
            <a:r>
              <a:rPr lang="sv-SE" altLang="sv-SE" dirty="0"/>
              <a:t>, mobilen, leksaker eller syskon?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t>Viktigt att välja en bok som vi tror fungerar bra. För små barn passar det att välja böcker där man naturligt använder mycket gester, mimik och ljud. ”Dadda hälsar på” är ett exempel på en sådan bok. Välja också bok utifrån barnets intressen. </a:t>
            </a:r>
            <a:r>
              <a:rPr lang="sv-SE" sz="1200" kern="1200" dirty="0">
                <a:solidFill>
                  <a:schemeClr val="tx1"/>
                </a:solidFill>
                <a:effectLst/>
                <a:latin typeface="+mn-lt"/>
                <a:ea typeface="+mn-ea"/>
                <a:cs typeface="+mn-cs"/>
              </a:rPr>
              <a:t>Som kursledare kan man gärna ha med exempel på roliga böcker. </a:t>
            </a:r>
          </a:p>
          <a:p>
            <a:pPr eaLnBrk="1" hangingPunct="1">
              <a:defRPr/>
            </a:pPr>
            <a:endParaRPr lang="sv-SE" altLang="sv-S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4ADFB9-2726-4873-B33E-1E92F9E4A83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C3E4B1B-3A56-48DD-8772-9BA7664882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2C56FF7-40A0-4744-87B5-5FB8E3A0E88C}"/>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8D8B6D69-9024-40B4-8B08-DEF08374B7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7DF2AF3-9A9F-4AD7-A113-382628E9903F}"/>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26026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05742A-702E-431E-831C-63AB5DC4338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D9F42E1-1AB9-442A-864E-1557F12097B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47BF48-EBAD-4384-982E-0B70B0779329}"/>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CB955542-5EEE-42C1-955D-8C3E1519524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3CF138-D657-4090-B656-1DF9843351B5}"/>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415814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3998EC2-201C-43CB-912F-C16A3A97E23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A1495E4-03B0-409B-8CFC-0D6F04721A2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3B67AC1-2CC0-4216-9F52-DCF12C5D5573}"/>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70AD4F13-18F3-48F1-B532-2267D9CEA3B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2EE5A0-399E-42A7-9289-1974F7B67886}"/>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267293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700D98-9A21-481C-A60A-775A2B3B6F6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C66C2B3-6A6A-4126-ADDD-44CC9A91174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83085F-783A-4AFA-97F2-9483A5ADBE1B}"/>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14FBC29B-5DF2-422B-B8C0-801FDF7EA6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3E2317-8386-43E7-98AD-3750676D0557}"/>
              </a:ext>
            </a:extLst>
          </p:cNvPr>
          <p:cNvSpPr>
            <a:spLocks noGrp="1"/>
          </p:cNvSpPr>
          <p:nvPr>
            <p:ph type="sldNum" sz="quarter" idx="12"/>
          </p:nvPr>
        </p:nvSpPr>
        <p:spPr/>
        <p:txBody>
          <a:bodyPr/>
          <a:lstStyle/>
          <a:p>
            <a:fld id="{5AC7EE26-1D7D-4B5F-8965-7353CECC7C7B}" type="slidenum">
              <a:rPr lang="sv-SE" smtClean="0"/>
              <a:t>‹#›</a:t>
            </a:fld>
            <a:endParaRPr lang="sv-SE"/>
          </a:p>
        </p:txBody>
      </p:sp>
      <p:sp>
        <p:nvSpPr>
          <p:cNvPr id="13" name="Rektangel 12">
            <a:extLst>
              <a:ext uri="{FF2B5EF4-FFF2-40B4-BE49-F238E27FC236}">
                <a16:creationId xmlns:a16="http://schemas.microsoft.com/office/drawing/2014/main" id="{2CE590BA-270F-4BAB-B4D2-5FD8B35388A6}"/>
              </a:ext>
            </a:extLst>
          </p:cNvPr>
          <p:cNvSpPr/>
          <p:nvPr userDrawn="1"/>
        </p:nvSpPr>
        <p:spPr>
          <a:xfrm>
            <a:off x="0" y="6469063"/>
            <a:ext cx="12192000" cy="388937"/>
          </a:xfrm>
          <a:prstGeom prst="rect">
            <a:avLst/>
          </a:prstGeom>
          <a:solidFill>
            <a:srgbClr val="8DCA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 name="Rektangel 13">
            <a:extLst>
              <a:ext uri="{FF2B5EF4-FFF2-40B4-BE49-F238E27FC236}">
                <a16:creationId xmlns:a16="http://schemas.microsoft.com/office/drawing/2014/main" id="{9623287E-F299-42A8-95EA-7A6E080AF9F3}"/>
              </a:ext>
            </a:extLst>
          </p:cNvPr>
          <p:cNvSpPr/>
          <p:nvPr userDrawn="1"/>
        </p:nvSpPr>
        <p:spPr>
          <a:xfrm>
            <a:off x="0" y="6342063"/>
            <a:ext cx="12192000" cy="127000"/>
          </a:xfrm>
          <a:prstGeom prst="rect">
            <a:avLst/>
          </a:prstGeom>
          <a:solidFill>
            <a:srgbClr val="834B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pic>
        <p:nvPicPr>
          <p:cNvPr id="15" name="Bildobjekt 1">
            <a:extLst>
              <a:ext uri="{FF2B5EF4-FFF2-40B4-BE49-F238E27FC236}">
                <a16:creationId xmlns:a16="http://schemas.microsoft.com/office/drawing/2014/main" id="{2100CE4A-C3BC-46E4-8161-2AA74642740C}"/>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19063" y="182563"/>
            <a:ext cx="1395412"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ruta 15">
            <a:extLst>
              <a:ext uri="{FF2B5EF4-FFF2-40B4-BE49-F238E27FC236}">
                <a16:creationId xmlns:a16="http://schemas.microsoft.com/office/drawing/2014/main" id="{D195A394-8EDC-4357-9437-2345ED7F5517}"/>
              </a:ext>
            </a:extLst>
          </p:cNvPr>
          <p:cNvSpPr txBox="1"/>
          <p:nvPr userDrawn="1"/>
        </p:nvSpPr>
        <p:spPr bwMode="auto">
          <a:xfrm>
            <a:off x="9840416" y="6308497"/>
            <a:ext cx="194421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r" eaLnBrk="1" hangingPunct="1">
              <a:buFont typeface="Arial" panose="020B0604020202020204" pitchFamily="34" charset="0"/>
              <a:buNone/>
            </a:pPr>
            <a:r>
              <a:rPr lang="sv-SE" sz="600" b="0" dirty="0">
                <a:solidFill>
                  <a:schemeClr val="bg1"/>
                </a:solidFill>
                <a:cs typeface="Calibri" panose="020F0502020204030204" pitchFamily="34" charset="0"/>
              </a:rPr>
              <a:t>April 2021</a:t>
            </a:r>
          </a:p>
        </p:txBody>
      </p:sp>
    </p:spTree>
    <p:extLst>
      <p:ext uri="{BB962C8B-B14F-4D97-AF65-F5344CB8AC3E}">
        <p14:creationId xmlns:p14="http://schemas.microsoft.com/office/powerpoint/2010/main" val="27066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87CBAC-32F0-4E13-A50A-C96E6A38BA8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430FC8F-84E7-46EE-9CD8-A174CFFBF5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EEFAAA2-366F-448B-B962-6B20D88EA46A}"/>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91A7F11B-1BAC-41A6-AA08-9E975E0322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CC6F27-E739-41EB-AE4A-855E0677DB21}"/>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371171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238B08-BAB2-4F73-9227-2969D6BF208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6C27DA-00B0-474A-9424-AA87B7E5018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093E4DE-74E8-415D-A4EA-76EF7C3B10D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E1BADE0-4E55-40F0-8A1A-20A0B0EAA597}"/>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6" name="Platshållare för sidfot 5">
            <a:extLst>
              <a:ext uri="{FF2B5EF4-FFF2-40B4-BE49-F238E27FC236}">
                <a16:creationId xmlns:a16="http://schemas.microsoft.com/office/drawing/2014/main" id="{07023906-BBA6-49F5-8D20-E28F4A0695C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A505405-4208-4C27-A682-4B6EBD7643B6}"/>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329936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FD77A7-994C-435B-812D-6B01062B583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61AFA57-6EC6-41EC-A2F9-ACB6B424B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0195ACD-D2EC-443A-AC84-0A4CB420231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D5C58E0-2BCF-4160-8F5C-A37D08043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3418A74-29A4-45C5-9FD2-A50180F1C19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248A9C9-AF06-42BE-A591-E12871DE5452}"/>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8" name="Platshållare för sidfot 7">
            <a:extLst>
              <a:ext uri="{FF2B5EF4-FFF2-40B4-BE49-F238E27FC236}">
                <a16:creationId xmlns:a16="http://schemas.microsoft.com/office/drawing/2014/main" id="{5FE7A52B-71A6-451C-ABF6-BE8E6D1FB8B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F4AA4D4-5306-4C45-A572-14C37DAB0C21}"/>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149706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2FF866-CF32-4ECF-886F-E43C4A5034A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1DB2E79-833F-4599-BD27-2220C3B3C2A1}"/>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4" name="Platshållare för sidfot 3">
            <a:extLst>
              <a:ext uri="{FF2B5EF4-FFF2-40B4-BE49-F238E27FC236}">
                <a16:creationId xmlns:a16="http://schemas.microsoft.com/office/drawing/2014/main" id="{BFE9228A-24D7-4085-B28F-22942554F57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01B50E-8345-40CB-8F9E-924B1E2CC31D}"/>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258177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B6C8CB1-44FA-405A-A0B6-4FFAF8B8B49D}"/>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3" name="Platshållare för sidfot 2">
            <a:extLst>
              <a:ext uri="{FF2B5EF4-FFF2-40B4-BE49-F238E27FC236}">
                <a16:creationId xmlns:a16="http://schemas.microsoft.com/office/drawing/2014/main" id="{B98DD2E0-F9CD-4796-956B-438128D4089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F7267C0-94A5-4F19-AD7D-1E7B3187EB96}"/>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261031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1B0687-E8EC-4C27-B3D2-90A7F942150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CB4A9B3-A553-4419-A075-1717039442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3728E5E-A300-437E-87F6-3C58C4299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0D9C557-F990-4F15-BEC2-BD5FCEED9F8C}"/>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6" name="Platshållare för sidfot 5">
            <a:extLst>
              <a:ext uri="{FF2B5EF4-FFF2-40B4-BE49-F238E27FC236}">
                <a16:creationId xmlns:a16="http://schemas.microsoft.com/office/drawing/2014/main" id="{B02AF55C-6813-44CA-9337-738A8F734F4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91B5B94-42A1-474E-B700-8BE972536F7B}"/>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349560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8CE1AF-8641-4B4C-A080-1D3595D7485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D90C4FA-A705-4D20-A4FF-45AC78D08A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FEF2825-45CB-474D-ABD1-D217480C1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302F87E-2522-41D6-9ED8-EA79A8F89DB4}"/>
              </a:ext>
            </a:extLst>
          </p:cNvPr>
          <p:cNvSpPr>
            <a:spLocks noGrp="1"/>
          </p:cNvSpPr>
          <p:nvPr>
            <p:ph type="dt" sz="half" idx="10"/>
          </p:nvPr>
        </p:nvSpPr>
        <p:spPr/>
        <p:txBody>
          <a:bodyPr/>
          <a:lstStyle/>
          <a:p>
            <a:fld id="{6AC11F1E-4F61-44E7-A4D3-D5F3BE377677}" type="datetimeFigureOut">
              <a:rPr lang="sv-SE" smtClean="0"/>
              <a:t>2021-05-18</a:t>
            </a:fld>
            <a:endParaRPr lang="sv-SE"/>
          </a:p>
        </p:txBody>
      </p:sp>
      <p:sp>
        <p:nvSpPr>
          <p:cNvPr id="6" name="Platshållare för sidfot 5">
            <a:extLst>
              <a:ext uri="{FF2B5EF4-FFF2-40B4-BE49-F238E27FC236}">
                <a16:creationId xmlns:a16="http://schemas.microsoft.com/office/drawing/2014/main" id="{111ACAC2-6824-4F28-A50A-9387B2FB734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3EF7532-189B-4F79-8788-799973569228}"/>
              </a:ext>
            </a:extLst>
          </p:cNvPr>
          <p:cNvSpPr>
            <a:spLocks noGrp="1"/>
          </p:cNvSpPr>
          <p:nvPr>
            <p:ph type="sldNum" sz="quarter" idx="12"/>
          </p:nvPr>
        </p:nvSpPr>
        <p:spPr/>
        <p:txBody>
          <a:bodyPr/>
          <a:lstStyle/>
          <a:p>
            <a:fld id="{5AC7EE26-1D7D-4B5F-8965-7353CECC7C7B}" type="slidenum">
              <a:rPr lang="sv-SE" smtClean="0"/>
              <a:t>‹#›</a:t>
            </a:fld>
            <a:endParaRPr lang="sv-SE"/>
          </a:p>
        </p:txBody>
      </p:sp>
    </p:spTree>
    <p:extLst>
      <p:ext uri="{BB962C8B-B14F-4D97-AF65-F5344CB8AC3E}">
        <p14:creationId xmlns:p14="http://schemas.microsoft.com/office/powerpoint/2010/main" val="381807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2027398-1398-4DCE-BE10-2DC2B9A70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CFAF19C-2410-4C30-A15A-1C5A0D882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D59325B-8745-43A9-9C97-C4080D2EB2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11F1E-4F61-44E7-A4D3-D5F3BE377677}" type="datetimeFigureOut">
              <a:rPr lang="sv-SE" smtClean="0"/>
              <a:t>2021-05-18</a:t>
            </a:fld>
            <a:endParaRPr lang="sv-SE"/>
          </a:p>
        </p:txBody>
      </p:sp>
      <p:sp>
        <p:nvSpPr>
          <p:cNvPr id="5" name="Platshållare för sidfot 4">
            <a:extLst>
              <a:ext uri="{FF2B5EF4-FFF2-40B4-BE49-F238E27FC236}">
                <a16:creationId xmlns:a16="http://schemas.microsoft.com/office/drawing/2014/main" id="{47388CCD-9FF9-4AC1-A542-EEC4FE933D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317E7EA-00D2-4FB3-8A39-F0C554EB2B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7EE26-1D7D-4B5F-8965-7353CECC7C7B}" type="slidenum">
              <a:rPr lang="sv-SE" smtClean="0"/>
              <a:t>‹#›</a:t>
            </a:fld>
            <a:endParaRPr lang="sv-SE"/>
          </a:p>
        </p:txBody>
      </p:sp>
    </p:spTree>
    <p:extLst>
      <p:ext uri="{BB962C8B-B14F-4D97-AF65-F5344CB8AC3E}">
        <p14:creationId xmlns:p14="http://schemas.microsoft.com/office/powerpoint/2010/main" val="280633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egionuppsala.se/infoteket/hitta-tips-och-verktyg/tidig-interven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regionuppsala.se/tidigintervention"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D0DE5EF-B638-4E4C-9D30-119082BCDE05}"/>
              </a:ext>
              <a:ext uri="{C183D7F6-B498-43B3-948B-1728B52AA6E4}">
                <adec:decorative xmlns:adec="http://schemas.microsoft.com/office/drawing/2017/decorative" val="1"/>
              </a:ext>
            </a:extLst>
          </p:cNvPr>
          <p:cNvSpPr/>
          <p:nvPr/>
        </p:nvSpPr>
        <p:spPr>
          <a:xfrm>
            <a:off x="3252788" y="4724400"/>
            <a:ext cx="7883525" cy="1800225"/>
          </a:xfrm>
          <a:prstGeom prst="rect">
            <a:avLst/>
          </a:prstGeom>
          <a:solidFill>
            <a:srgbClr val="8DCAA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 name="Rubrik 1">
            <a:extLst>
              <a:ext uri="{FF2B5EF4-FFF2-40B4-BE49-F238E27FC236}">
                <a16:creationId xmlns:a16="http://schemas.microsoft.com/office/drawing/2014/main" id="{6136FC87-A9C7-4A42-9BF4-139A7A8DA662}"/>
              </a:ext>
              <a:ext uri="{C183D7F6-B498-43B3-948B-1728B52AA6E4}">
                <adec:decorative xmlns:adec="http://schemas.microsoft.com/office/drawing/2017/decorative" val="1"/>
              </a:ext>
            </a:extLst>
          </p:cNvPr>
          <p:cNvSpPr txBox="1">
            <a:spLocks/>
          </p:cNvSpPr>
          <p:nvPr/>
        </p:nvSpPr>
        <p:spPr bwMode="auto">
          <a:xfrm>
            <a:off x="3186113" y="3822700"/>
            <a:ext cx="68580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3200" b="1" dirty="0">
                <a:solidFill>
                  <a:srgbClr val="834B70"/>
                </a:solidFill>
                <a:cs typeface="Calibri" panose="020F0502020204030204" pitchFamily="34" charset="0"/>
              </a:rPr>
              <a:t>Tillfälle 2</a:t>
            </a:r>
          </a:p>
          <a:p>
            <a:pPr eaLnBrk="1" hangingPunct="1">
              <a:spcBef>
                <a:spcPct val="0"/>
              </a:spcBef>
              <a:buFontTx/>
              <a:buNone/>
            </a:pPr>
            <a:r>
              <a:rPr lang="sv-SE" altLang="sv-SE" sz="3200" b="1" dirty="0">
                <a:solidFill>
                  <a:srgbClr val="834B70"/>
                </a:solidFill>
                <a:cs typeface="Calibri" panose="020F0502020204030204" pitchFamily="34" charset="0"/>
              </a:rPr>
              <a:t>Utbildning för föräldrar till små barn</a:t>
            </a:r>
          </a:p>
        </p:txBody>
      </p:sp>
      <p:sp>
        <p:nvSpPr>
          <p:cNvPr id="6" name="Underrubrik 2">
            <a:extLst>
              <a:ext uri="{FF2B5EF4-FFF2-40B4-BE49-F238E27FC236}">
                <a16:creationId xmlns:a16="http://schemas.microsoft.com/office/drawing/2014/main" id="{4044115A-296F-4CEE-BDFB-1271C9C57B51}"/>
              </a:ext>
              <a:ext uri="{C183D7F6-B498-43B3-948B-1728B52AA6E4}">
                <adec:decorative xmlns:adec="http://schemas.microsoft.com/office/drawing/2017/decorative" val="1"/>
              </a:ext>
            </a:extLst>
          </p:cNvPr>
          <p:cNvSpPr txBox="1">
            <a:spLocks/>
          </p:cNvSpPr>
          <p:nvPr/>
        </p:nvSpPr>
        <p:spPr bwMode="auto">
          <a:xfrm>
            <a:off x="3305175" y="4937125"/>
            <a:ext cx="61214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 typeface="Arial" panose="020B0604020202020204" pitchFamily="34" charset="0"/>
              <a:buNone/>
            </a:pPr>
            <a:r>
              <a:rPr lang="sv-SE" altLang="sv-SE" sz="4800" b="1" dirty="0">
                <a:solidFill>
                  <a:schemeClr val="bg1"/>
                </a:solidFill>
                <a:cs typeface="Calibri" panose="020F0502020204030204" pitchFamily="34" charset="0"/>
              </a:rPr>
              <a:t>Kom igång med lek och kommunikation</a:t>
            </a:r>
          </a:p>
        </p:txBody>
      </p:sp>
      <p:pic>
        <p:nvPicPr>
          <p:cNvPr id="7" name="Bildobjekt 16">
            <a:extLst>
              <a:ext uri="{FF2B5EF4-FFF2-40B4-BE49-F238E27FC236}">
                <a16:creationId xmlns:a16="http://schemas.microsoft.com/office/drawing/2014/main" id="{082A0B29-1C3F-468D-B5E8-A1845E22DE84}"/>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14288"/>
            <a:ext cx="3565525"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objekt 2">
            <a:extLst>
              <a:ext uri="{FF2B5EF4-FFF2-40B4-BE49-F238E27FC236}">
                <a16:creationId xmlns:a16="http://schemas.microsoft.com/office/drawing/2014/main" id="{A69B196E-1488-4D93-8A2A-CC9659D86D6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08025" y="4749800"/>
            <a:ext cx="24780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a:extLst>
              <a:ext uri="{FF2B5EF4-FFF2-40B4-BE49-F238E27FC236}">
                <a16:creationId xmlns:a16="http://schemas.microsoft.com/office/drawing/2014/main" id="{D150C416-CBAF-4627-85F2-ADBE796F6735}"/>
              </a:ext>
              <a:ext uri="{C183D7F6-B498-43B3-948B-1728B52AA6E4}">
                <adec:decorative xmlns:adec="http://schemas.microsoft.com/office/drawing/2017/decorative" val="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799856" y="98949"/>
            <a:ext cx="5381600" cy="3963464"/>
          </a:xfrm>
          <a:prstGeom prst="rect">
            <a:avLst/>
          </a:prstGeom>
        </p:spPr>
      </p:pic>
    </p:spTree>
    <p:extLst>
      <p:ext uri="{BB962C8B-B14F-4D97-AF65-F5344CB8AC3E}">
        <p14:creationId xmlns:p14="http://schemas.microsoft.com/office/powerpoint/2010/main" val="384478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Bildobjekt 2">
            <a:extLst>
              <a:ext uri="{FF2B5EF4-FFF2-40B4-BE49-F238E27FC236}">
                <a16:creationId xmlns:a16="http://schemas.microsoft.com/office/drawing/2014/main" id="{178C4506-ADCA-471D-A523-7564E8204D74}"/>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545388" y="2807494"/>
            <a:ext cx="4646612"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Rubrik 1">
            <a:extLst>
              <a:ext uri="{FF2B5EF4-FFF2-40B4-BE49-F238E27FC236}">
                <a16:creationId xmlns:a16="http://schemas.microsoft.com/office/drawing/2014/main" id="{B4DC531D-77B6-4B42-90E4-38A8D3053404}"/>
              </a:ext>
              <a:ext uri="{C183D7F6-B498-43B3-948B-1728B52AA6E4}">
                <adec:decorative xmlns:adec="http://schemas.microsoft.com/office/drawing/2017/decorative" val="1"/>
              </a:ext>
            </a:extLst>
          </p:cNvPr>
          <p:cNvSpPr txBox="1">
            <a:spLocks/>
          </p:cNvSpPr>
          <p:nvPr/>
        </p:nvSpPr>
        <p:spPr bwMode="auto">
          <a:xfrm>
            <a:off x="1992313" y="541338"/>
            <a:ext cx="8783637"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Anpassa situationen</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92313" y="1830388"/>
            <a:ext cx="5903912"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Hur gör vi? </a:t>
            </a:r>
          </a:p>
          <a:p>
            <a:pPr>
              <a:defRPr/>
            </a:pPr>
            <a:r>
              <a:rPr lang="sv-SE" altLang="sv-SE" sz="3200" dirty="0"/>
              <a:t>Anpassa situationen så att du optimerar förutsättningarna för att det ska lyckas</a:t>
            </a:r>
          </a:p>
          <a:p>
            <a:pPr>
              <a:defRPr/>
            </a:pPr>
            <a:r>
              <a:rPr lang="sv-SE" altLang="sv-SE" sz="3200" dirty="0"/>
              <a:t>Hur ska barnet sitta?</a:t>
            </a:r>
          </a:p>
          <a:p>
            <a:pPr>
              <a:defRPr/>
            </a:pPr>
            <a:r>
              <a:rPr lang="sv-SE" altLang="sv-SE" sz="3200" dirty="0"/>
              <a:t>Vilken bok ska vi välja?</a:t>
            </a:r>
          </a:p>
          <a:p>
            <a:pPr>
              <a:defRPr/>
            </a:pPr>
            <a:r>
              <a:rPr lang="sv-SE" altLang="sv-SE" sz="3200" dirty="0"/>
              <a:t>Ta bort sådant som kan störa er?</a:t>
            </a:r>
          </a:p>
          <a:p>
            <a:pPr eaLnBrk="1" hangingPunct="1">
              <a:defRPr/>
            </a:pPr>
            <a:endParaRPr lang="sv-SE" altLang="sv-SE" sz="3200" dirty="0"/>
          </a:p>
          <a:p>
            <a:pPr eaLnBrk="1" hangingPunct="1">
              <a:defRPr/>
            </a:pPr>
            <a:endParaRPr lang="sv-SE" altLang="sv-SE"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ubrik 1">
            <a:extLst>
              <a:ext uri="{FF2B5EF4-FFF2-40B4-BE49-F238E27FC236}">
                <a16:creationId xmlns:a16="http://schemas.microsoft.com/office/drawing/2014/main" id="{474A22A7-AA68-4CDF-AA2D-882AC210DB8E}"/>
              </a:ext>
              <a:ext uri="{C183D7F6-B498-43B3-948B-1728B52AA6E4}">
                <adec:decorative xmlns:adec="http://schemas.microsoft.com/office/drawing/2017/decorative" val="1"/>
              </a:ext>
            </a:extLst>
          </p:cNvPr>
          <p:cNvSpPr txBox="1">
            <a:spLocks/>
          </p:cNvSpPr>
          <p:nvPr/>
        </p:nvSpPr>
        <p:spPr bwMode="auto">
          <a:xfrm>
            <a:off x="1746250" y="639348"/>
            <a:ext cx="92138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Fånga barnets uppmärksamhet</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830938" y="2276890"/>
            <a:ext cx="646747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Hur gör vi?</a:t>
            </a:r>
            <a:endParaRPr lang="sv-SE" altLang="sv-SE" sz="3200" dirty="0"/>
          </a:p>
          <a:p>
            <a:pPr eaLnBrk="1" hangingPunct="1">
              <a:defRPr/>
            </a:pPr>
            <a:r>
              <a:rPr lang="sv-SE" altLang="sv-SE" sz="3200" dirty="0"/>
              <a:t>Använd kroppsspråk och mimik</a:t>
            </a:r>
          </a:p>
          <a:p>
            <a:pPr eaLnBrk="1" hangingPunct="1">
              <a:defRPr/>
            </a:pPr>
            <a:r>
              <a:rPr lang="sv-SE" altLang="sv-SE" sz="3200" dirty="0"/>
              <a:t>Tala med inlevelse</a:t>
            </a:r>
          </a:p>
          <a:p>
            <a:pPr marL="0" indent="0" eaLnBrk="1" hangingPunct="1">
              <a:buFont typeface="Arial" panose="020B0604020202020204" pitchFamily="34" charset="0"/>
              <a:buNone/>
              <a:defRPr/>
            </a:pPr>
            <a:endParaRPr lang="sv-SE" altLang="sv-SE" sz="3200" dirty="0"/>
          </a:p>
          <a:p>
            <a:pPr marL="0" indent="0" eaLnBrk="1" hangingPunct="1">
              <a:buFont typeface="Arial" panose="020B0604020202020204" pitchFamily="34" charset="0"/>
              <a:buNone/>
              <a:defRPr/>
            </a:pPr>
            <a:r>
              <a:rPr lang="sv-SE" altLang="sv-SE" sz="3200" i="1" dirty="0"/>
              <a:t>Tänk att du spelar teater och gör lite mer av allt!</a:t>
            </a:r>
          </a:p>
          <a:p>
            <a:pPr eaLnBrk="1" hangingPunct="1">
              <a:defRPr/>
            </a:pPr>
            <a:endParaRPr lang="sv-SE" altLang="sv-SE" sz="3200" dirty="0"/>
          </a:p>
          <a:p>
            <a:pPr eaLnBrk="1" hangingPunct="1">
              <a:defRPr/>
            </a:pPr>
            <a:endParaRPr lang="sv-SE" altLang="sv-SE" sz="3200" dirty="0"/>
          </a:p>
        </p:txBody>
      </p:sp>
      <p:pic>
        <p:nvPicPr>
          <p:cNvPr id="3" name="Bildobjekt 2">
            <a:extLst>
              <a:ext uri="{FF2B5EF4-FFF2-40B4-BE49-F238E27FC236}">
                <a16:creationId xmlns:a16="http://schemas.microsoft.com/office/drawing/2014/main" id="{B02A16D5-76A8-45CC-98E4-BA4DA180F04D}"/>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76024" y="1898236"/>
            <a:ext cx="3929451" cy="263150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ubrik 1">
            <a:extLst>
              <a:ext uri="{FF2B5EF4-FFF2-40B4-BE49-F238E27FC236}">
                <a16:creationId xmlns:a16="http://schemas.microsoft.com/office/drawing/2014/main" id="{474A22A7-AA68-4CDF-AA2D-882AC210DB8E}"/>
              </a:ext>
            </a:extLst>
          </p:cNvPr>
          <p:cNvSpPr txBox="1">
            <a:spLocks/>
          </p:cNvSpPr>
          <p:nvPr/>
        </p:nvSpPr>
        <p:spPr bwMode="auto">
          <a:xfrm>
            <a:off x="1722279" y="688975"/>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Ge barnet tid att svara</a:t>
            </a:r>
          </a:p>
        </p:txBody>
      </p:sp>
      <p:sp>
        <p:nvSpPr>
          <p:cNvPr id="12293" name="Platshållare för innehåll 2">
            <a:extLst>
              <a:ext uri="{FF2B5EF4-FFF2-40B4-BE49-F238E27FC236}">
                <a16:creationId xmlns:a16="http://schemas.microsoft.com/office/drawing/2014/main" id="{A11A37C5-F06D-4927-8BC4-5638303F901C}"/>
              </a:ext>
            </a:extLst>
          </p:cNvPr>
          <p:cNvSpPr txBox="1">
            <a:spLocks/>
          </p:cNvSpPr>
          <p:nvPr/>
        </p:nvSpPr>
        <p:spPr bwMode="auto">
          <a:xfrm>
            <a:off x="1849045" y="2336801"/>
            <a:ext cx="646747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Hur gör vi?</a:t>
            </a:r>
            <a:endParaRPr lang="sv-SE" altLang="sv-SE" sz="3200" dirty="0"/>
          </a:p>
          <a:p>
            <a:pPr eaLnBrk="1" hangingPunct="1">
              <a:defRPr/>
            </a:pPr>
            <a:r>
              <a:rPr lang="sv-SE" altLang="sv-SE" sz="3200" dirty="0"/>
              <a:t>Titta förväntansfullt på ditt barn</a:t>
            </a:r>
          </a:p>
          <a:p>
            <a:pPr eaLnBrk="1" hangingPunct="1">
              <a:defRPr/>
            </a:pPr>
            <a:r>
              <a:rPr lang="sv-SE" altLang="sv-SE" sz="3200" dirty="0"/>
              <a:t>Vänta längre än du tror!</a:t>
            </a:r>
          </a:p>
          <a:p>
            <a:pPr marL="0" indent="0" eaLnBrk="1" hangingPunct="1">
              <a:buFont typeface="Arial" panose="020B0604020202020204" pitchFamily="34" charset="0"/>
              <a:buNone/>
              <a:defRPr/>
            </a:pPr>
            <a:endParaRPr lang="sv-SE" altLang="sv-SE" sz="3200" dirty="0"/>
          </a:p>
          <a:p>
            <a:pPr marL="0" indent="0" eaLnBrk="1" hangingPunct="1">
              <a:buNone/>
              <a:defRPr/>
            </a:pPr>
            <a:endParaRPr lang="sv-SE" altLang="sv-SE" sz="3200" dirty="0"/>
          </a:p>
          <a:p>
            <a:pPr eaLnBrk="1" hangingPunct="1">
              <a:defRPr/>
            </a:pPr>
            <a:endParaRPr lang="sv-SE" altLang="sv-SE" sz="3200" dirty="0"/>
          </a:p>
        </p:txBody>
      </p:sp>
      <p:pic>
        <p:nvPicPr>
          <p:cNvPr id="8" name="Bildobjekt 2">
            <a:extLst>
              <a:ext uri="{FF2B5EF4-FFF2-40B4-BE49-F238E27FC236}">
                <a16:creationId xmlns:a16="http://schemas.microsoft.com/office/drawing/2014/main" id="{9D358C0A-68AF-4D7D-B219-84F356C68DF0}"/>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25276" y="2206625"/>
            <a:ext cx="3817938"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273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ubrik 1">
            <a:extLst>
              <a:ext uri="{FF2B5EF4-FFF2-40B4-BE49-F238E27FC236}">
                <a16:creationId xmlns:a16="http://schemas.microsoft.com/office/drawing/2014/main" id="{E4AE665F-DAF3-49C2-AA71-3ABF5C7700FC}"/>
              </a:ext>
              <a:ext uri="{C183D7F6-B498-43B3-948B-1728B52AA6E4}">
                <adec:decorative xmlns:adec="http://schemas.microsoft.com/office/drawing/2017/decorative" val="1"/>
              </a:ext>
            </a:extLst>
          </p:cNvPr>
          <p:cNvSpPr txBox="1">
            <a:spLocks/>
          </p:cNvSpPr>
          <p:nvPr/>
        </p:nvSpPr>
        <p:spPr bwMode="auto">
          <a:xfrm>
            <a:off x="1955800" y="746125"/>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Tolka och bekräfta barnet</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55800" y="2269863"/>
            <a:ext cx="6337300" cy="371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Hur gör vi?</a:t>
            </a:r>
          </a:p>
          <a:p>
            <a:pPr marL="0" indent="0" eaLnBrk="1" hangingPunct="1">
              <a:buFont typeface="Arial" panose="020B0604020202020204" pitchFamily="34" charset="0"/>
              <a:buNone/>
              <a:defRPr/>
            </a:pPr>
            <a:r>
              <a:rPr lang="sv-SE" altLang="sv-SE" dirty="0"/>
              <a:t>Tolka allt barnet gör som kommunikation. Svara genom att:</a:t>
            </a:r>
          </a:p>
          <a:p>
            <a:pPr>
              <a:defRPr/>
            </a:pPr>
            <a:r>
              <a:rPr lang="sv-SE" altLang="sv-SE" dirty="0"/>
              <a:t>Imitera barnet</a:t>
            </a:r>
          </a:p>
          <a:p>
            <a:pPr>
              <a:defRPr/>
            </a:pPr>
            <a:r>
              <a:rPr lang="sv-SE" altLang="sv-SE" dirty="0"/>
              <a:t>Bygga ut det barnet sagt</a:t>
            </a:r>
          </a:p>
          <a:p>
            <a:pPr eaLnBrk="1" hangingPunct="1">
              <a:defRPr/>
            </a:pPr>
            <a:endParaRPr lang="sv-SE" altLang="sv-SE" sz="3200" dirty="0"/>
          </a:p>
          <a:p>
            <a:pPr eaLnBrk="1" hangingPunct="1">
              <a:defRPr/>
            </a:pPr>
            <a:endParaRPr lang="sv-SE" altLang="sv-SE" sz="3200" dirty="0"/>
          </a:p>
        </p:txBody>
      </p:sp>
      <p:pic>
        <p:nvPicPr>
          <p:cNvPr id="8" name="Bildobjekt 1">
            <a:extLst>
              <a:ext uri="{FF2B5EF4-FFF2-40B4-BE49-F238E27FC236}">
                <a16:creationId xmlns:a16="http://schemas.microsoft.com/office/drawing/2014/main" id="{8609C75A-024F-46BA-B0D5-516C3B987420}"/>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99463" y="2034382"/>
            <a:ext cx="3292475"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ubrik 1">
            <a:extLst>
              <a:ext uri="{FF2B5EF4-FFF2-40B4-BE49-F238E27FC236}">
                <a16:creationId xmlns:a16="http://schemas.microsoft.com/office/drawing/2014/main" id="{EB79D36D-89FD-4A82-95D8-59AB42CA742B}"/>
              </a:ext>
              <a:ext uri="{C183D7F6-B498-43B3-948B-1728B52AA6E4}">
                <adec:decorative xmlns:adec="http://schemas.microsoft.com/office/drawing/2017/decorative" val="1"/>
              </a:ext>
            </a:extLst>
          </p:cNvPr>
          <p:cNvSpPr txBox="1">
            <a:spLocks/>
          </p:cNvSpPr>
          <p:nvPr/>
        </p:nvSpPr>
        <p:spPr bwMode="auto">
          <a:xfrm>
            <a:off x="1955800" y="288925"/>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Hemuppgift 2</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55800" y="1303338"/>
            <a:ext cx="938847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Kom igång att läsa bok</a:t>
            </a:r>
          </a:p>
          <a:p>
            <a:pPr marL="0" indent="0" eaLnBrk="1" hangingPunct="1">
              <a:buFont typeface="Arial" panose="020B0604020202020204" pitchFamily="34" charset="0"/>
              <a:buNone/>
              <a:defRPr/>
            </a:pPr>
            <a:r>
              <a:rPr lang="sv-SE" altLang="sv-SE" sz="3200" dirty="0"/>
              <a:t>Prova strategierna </a:t>
            </a:r>
          </a:p>
          <a:p>
            <a:pPr eaLnBrk="1" hangingPunct="1">
              <a:defRPr/>
            </a:pPr>
            <a:r>
              <a:rPr lang="sv-SE" altLang="sv-SE" sz="3200" dirty="0"/>
              <a:t>Kommunikationstriangel</a:t>
            </a:r>
          </a:p>
          <a:p>
            <a:pPr eaLnBrk="1" hangingPunct="1">
              <a:defRPr/>
            </a:pPr>
            <a:r>
              <a:rPr lang="sv-SE" altLang="sv-SE" sz="3200" dirty="0"/>
              <a:t>Anpassa miljön</a:t>
            </a:r>
          </a:p>
          <a:p>
            <a:pPr eaLnBrk="1" hangingPunct="1">
              <a:defRPr/>
            </a:pPr>
            <a:r>
              <a:rPr lang="sv-SE" altLang="sv-SE" sz="3200" dirty="0"/>
              <a:t>Fånga barnets uppmärksamhet</a:t>
            </a:r>
          </a:p>
          <a:p>
            <a:pPr eaLnBrk="1" hangingPunct="1">
              <a:defRPr/>
            </a:pPr>
            <a:r>
              <a:rPr lang="sv-SE" altLang="sv-SE" sz="3200" dirty="0"/>
              <a:t>Ge barnet tid att svara</a:t>
            </a:r>
          </a:p>
          <a:p>
            <a:pPr eaLnBrk="1" hangingPunct="1">
              <a:defRPr/>
            </a:pPr>
            <a:r>
              <a:rPr lang="sv-SE" altLang="sv-SE" sz="3200" dirty="0"/>
              <a:t>Tolka och bekräfta barnet</a:t>
            </a:r>
          </a:p>
          <a:p>
            <a:pPr marL="0" indent="0" eaLnBrk="1" hangingPunct="1">
              <a:buNone/>
              <a:defRPr/>
            </a:pPr>
            <a:r>
              <a:rPr lang="sv-SE" altLang="sv-SE" dirty="0"/>
              <a:t>Nästa gång pratar vi om hur det har gått. Ni kan också lämna in hemuppgiftslapparna till oss och få feedback</a:t>
            </a:r>
          </a:p>
          <a:p>
            <a:pPr eaLnBrk="1" hangingPunct="1">
              <a:buFontTx/>
              <a:buChar char="-"/>
              <a:defRPr/>
            </a:pPr>
            <a:endParaRPr lang="sv-SE" altLang="sv-SE" sz="3200" dirty="0"/>
          </a:p>
          <a:p>
            <a:pPr eaLnBrk="1" hangingPunct="1">
              <a:defRPr/>
            </a:pPr>
            <a:endParaRPr lang="sv-SE" altLang="sv-SE" sz="3200" dirty="0"/>
          </a:p>
          <a:p>
            <a:pPr eaLnBrk="1" hangingPunct="1">
              <a:defRPr/>
            </a:pPr>
            <a:endParaRPr lang="sv-SE" altLang="sv-SE" sz="3200" dirty="0"/>
          </a:p>
        </p:txBody>
      </p:sp>
      <p:pic>
        <p:nvPicPr>
          <p:cNvPr id="7" name="Bildobjekt 1">
            <a:extLst>
              <a:ext uri="{FF2B5EF4-FFF2-40B4-BE49-F238E27FC236}">
                <a16:creationId xmlns:a16="http://schemas.microsoft.com/office/drawing/2014/main" id="{3FCF2523-97CE-4707-BCFC-209A0DA9726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16925" y="1181100"/>
            <a:ext cx="3292475"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Bildobjekt 6">
            <a:extLst>
              <a:ext uri="{FF2B5EF4-FFF2-40B4-BE49-F238E27FC236}">
                <a16:creationId xmlns:a16="http://schemas.microsoft.com/office/drawing/2014/main" id="{A8F9101E-F423-4DA9-911A-FE21D47EF275}"/>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369300" y="17463"/>
            <a:ext cx="3822700"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33532074-467F-4AA9-AF95-A1AD96CFD842}"/>
              </a:ext>
            </a:extLst>
          </p:cNvPr>
          <p:cNvSpPr>
            <a:spLocks noGrp="1"/>
          </p:cNvSpPr>
          <p:nvPr>
            <p:ph idx="1"/>
          </p:nvPr>
        </p:nvSpPr>
        <p:spPr>
          <a:xfrm>
            <a:off x="11914188" y="1606550"/>
            <a:ext cx="6792912" cy="3792538"/>
          </a:xfrm>
        </p:spPr>
        <p:txBody>
          <a:bodyPr/>
          <a:lstStyle/>
          <a:p>
            <a:pPr eaLnBrk="1" hangingPunct="1">
              <a:buFont typeface="Wingdings" panose="05000000000000000000" pitchFamily="2" charset="2"/>
              <a:buNone/>
            </a:pPr>
            <a:r>
              <a:rPr lang="sv-SE" altLang="sv-SE"/>
              <a:t> </a:t>
            </a:r>
          </a:p>
          <a:p>
            <a:pPr eaLnBrk="1" hangingPunct="1">
              <a:buFont typeface="Wingdings" panose="05000000000000000000" pitchFamily="2" charset="2"/>
              <a:buNone/>
            </a:pPr>
            <a:endParaRPr lang="sv-SE" altLang="sv-SE"/>
          </a:p>
          <a:p>
            <a:pPr eaLnBrk="1" hangingPunct="1"/>
            <a:endParaRPr lang="sv-SE" altLang="sv-SE"/>
          </a:p>
        </p:txBody>
      </p:sp>
      <p:sp>
        <p:nvSpPr>
          <p:cNvPr id="9" name="Platshållare för innehåll 2">
            <a:extLst>
              <a:ext uri="{FF2B5EF4-FFF2-40B4-BE49-F238E27FC236}">
                <a16:creationId xmlns:a16="http://schemas.microsoft.com/office/drawing/2014/main" id="{9A89AB24-3DE5-4235-B9B2-0788C38D0BC6}"/>
              </a:ext>
              <a:ext uri="{C183D7F6-B498-43B3-948B-1728B52AA6E4}">
                <adec:decorative xmlns:adec="http://schemas.microsoft.com/office/drawing/2017/decorative" val="1"/>
              </a:ext>
            </a:extLst>
          </p:cNvPr>
          <p:cNvSpPr txBox="1">
            <a:spLocks/>
          </p:cNvSpPr>
          <p:nvPr/>
        </p:nvSpPr>
        <p:spPr bwMode="auto">
          <a:xfrm>
            <a:off x="1854200" y="1350963"/>
            <a:ext cx="7775575"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43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 typeface="Arial" panose="020B0604020202020204" pitchFamily="34" charset="0"/>
              <a:buNone/>
              <a:defRPr/>
            </a:pPr>
            <a:endParaRPr lang="sv-SE" altLang="sv-SE" b="1" dirty="0">
              <a:solidFill>
                <a:srgbClr val="8DCAAF"/>
              </a:solidFill>
            </a:endParaRPr>
          </a:p>
          <a:p>
            <a:pPr eaLnBrk="1" hangingPunct="1">
              <a:buFont typeface="Arial" panose="020B0604020202020204" pitchFamily="34" charset="0"/>
              <a:buNone/>
              <a:defRPr/>
            </a:pPr>
            <a:r>
              <a:rPr lang="sv-SE" altLang="sv-SE" b="1" dirty="0">
                <a:solidFill>
                  <a:srgbClr val="8DCAAF"/>
                </a:solidFill>
              </a:rPr>
              <a:t>Efter kursen tror vi:</a:t>
            </a:r>
            <a:endParaRPr lang="sv-SE" altLang="sv-SE" b="1" dirty="0">
              <a:solidFill>
                <a:srgbClr val="8DCAAF"/>
              </a:solidFill>
              <a:cs typeface="Calibri" panose="020F0502020204030204" pitchFamily="34" charset="0"/>
            </a:endParaRPr>
          </a:p>
          <a:p>
            <a:pPr marL="571500" indent="-457200">
              <a:defRPr/>
            </a:pPr>
            <a:r>
              <a:rPr lang="sv-SE" b="1" dirty="0"/>
              <a:t>att du vet hur du kan stötta ditt barns kommunikativa utveckling.</a:t>
            </a:r>
          </a:p>
          <a:p>
            <a:pPr marL="571500" indent="-457200">
              <a:defRPr/>
            </a:pPr>
            <a:r>
              <a:rPr lang="sv-SE" dirty="0"/>
              <a:t>att du vet hur du kan hjälpa ditt barn att komma igång och leka. </a:t>
            </a:r>
          </a:p>
          <a:p>
            <a:pPr marL="571500" indent="-457200">
              <a:defRPr/>
            </a:pPr>
            <a:r>
              <a:rPr lang="sv-SE" dirty="0"/>
              <a:t>att du vet hur du kan få rutiner i vardagen att fungera bättre.</a:t>
            </a:r>
            <a:endParaRPr lang="sv-SE" altLang="sv-SE" dirty="0"/>
          </a:p>
          <a:p>
            <a:pPr eaLnBrk="1" hangingPunct="1">
              <a:defRPr/>
            </a:pPr>
            <a:endParaRPr lang="sv-SE" altLang="sv-SE" dirty="0"/>
          </a:p>
        </p:txBody>
      </p:sp>
      <p:sp>
        <p:nvSpPr>
          <p:cNvPr id="34823" name="Rubrik 1">
            <a:extLst>
              <a:ext uri="{FF2B5EF4-FFF2-40B4-BE49-F238E27FC236}">
                <a16:creationId xmlns:a16="http://schemas.microsoft.com/office/drawing/2014/main" id="{7A8DD263-E4A1-4E81-ACD6-6EA609CE08A6}"/>
              </a:ext>
              <a:ext uri="{C183D7F6-B498-43B3-948B-1728B52AA6E4}">
                <adec:decorative xmlns:adec="http://schemas.microsoft.com/office/drawing/2017/decorative" val="1"/>
              </a:ext>
            </a:extLst>
          </p:cNvPr>
          <p:cNvSpPr txBox="1">
            <a:spLocks/>
          </p:cNvSpPr>
          <p:nvPr/>
        </p:nvSpPr>
        <p:spPr bwMode="auto">
          <a:xfrm>
            <a:off x="2259013" y="558800"/>
            <a:ext cx="777557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Vad är det för kurs?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ubrik 1">
            <a:extLst>
              <a:ext uri="{FF2B5EF4-FFF2-40B4-BE49-F238E27FC236}">
                <a16:creationId xmlns:a16="http://schemas.microsoft.com/office/drawing/2014/main" id="{3437212C-0631-437F-9BD9-4CAFB9F76FB8}"/>
              </a:ext>
              <a:ext uri="{C183D7F6-B498-43B3-948B-1728B52AA6E4}">
                <adec:decorative xmlns:adec="http://schemas.microsoft.com/office/drawing/2017/decorative" val="1"/>
              </a:ext>
            </a:extLst>
          </p:cNvPr>
          <p:cNvSpPr txBox="1">
            <a:spLocks/>
          </p:cNvSpPr>
          <p:nvPr/>
        </p:nvSpPr>
        <p:spPr bwMode="auto">
          <a:xfrm>
            <a:off x="2495550" y="763588"/>
            <a:ext cx="8208963"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Dagens innehåll – tillfälle 2</a:t>
            </a:r>
          </a:p>
        </p:txBody>
      </p:sp>
      <p:sp>
        <p:nvSpPr>
          <p:cNvPr id="36869" name="Platshållare för innehåll 2">
            <a:extLst>
              <a:ext uri="{FF2B5EF4-FFF2-40B4-BE49-F238E27FC236}">
                <a16:creationId xmlns:a16="http://schemas.microsoft.com/office/drawing/2014/main" id="{6B96D2D3-B0A9-477C-8EBE-C9A59A8C9703}"/>
              </a:ext>
              <a:ext uri="{C183D7F6-B498-43B3-948B-1728B52AA6E4}">
                <adec:decorative xmlns:adec="http://schemas.microsoft.com/office/drawing/2017/decorative" val="1"/>
              </a:ext>
            </a:extLst>
          </p:cNvPr>
          <p:cNvSpPr txBox="1">
            <a:spLocks/>
          </p:cNvSpPr>
          <p:nvPr/>
        </p:nvSpPr>
        <p:spPr bwMode="auto">
          <a:xfrm>
            <a:off x="2495550" y="1935163"/>
            <a:ext cx="773747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r>
              <a:rPr lang="sv-SE" altLang="sv-SE" sz="3200" dirty="0"/>
              <a:t>Uppföljning av hemuppgift</a:t>
            </a:r>
          </a:p>
          <a:p>
            <a:pPr eaLnBrk="1" hangingPunct="1"/>
            <a:r>
              <a:rPr lang="sv-SE" altLang="sv-SE" sz="3200" dirty="0"/>
              <a:t>Fika</a:t>
            </a:r>
          </a:p>
          <a:p>
            <a:pPr eaLnBrk="1" hangingPunct="1"/>
            <a:r>
              <a:rPr lang="sv-SE" altLang="sv-SE" sz="3200" dirty="0"/>
              <a:t>Kom igång med kommunikation och bokläsning</a:t>
            </a:r>
          </a:p>
          <a:p>
            <a:pPr eaLnBrk="1" hangingPunct="1"/>
            <a:r>
              <a:rPr lang="sv-SE" altLang="sv-SE" sz="3200" dirty="0"/>
              <a:t>Ny hemuppgift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32124C48-1B3F-4590-8CE9-36E919D5297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31481" y="2336801"/>
            <a:ext cx="3749307" cy="3941762"/>
          </a:xfrm>
          <a:prstGeom prst="rect">
            <a:avLst/>
          </a:prstGeom>
        </p:spPr>
      </p:pic>
      <p:sp>
        <p:nvSpPr>
          <p:cNvPr id="38916" name="Rubrik 1">
            <a:extLst>
              <a:ext uri="{FF2B5EF4-FFF2-40B4-BE49-F238E27FC236}">
                <a16:creationId xmlns:a16="http://schemas.microsoft.com/office/drawing/2014/main" id="{713B014B-13C6-4571-AAC4-B442BC618E59}"/>
              </a:ext>
              <a:ext uri="{C183D7F6-B498-43B3-948B-1728B52AA6E4}">
                <adec:decorative xmlns:adec="http://schemas.microsoft.com/office/drawing/2017/decorative" val="1"/>
              </a:ext>
            </a:extLst>
          </p:cNvPr>
          <p:cNvSpPr txBox="1">
            <a:spLocks/>
          </p:cNvSpPr>
          <p:nvPr/>
        </p:nvSpPr>
        <p:spPr bwMode="auto">
          <a:xfrm>
            <a:off x="1995488" y="700088"/>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Hemuppgift 1 – uppföljning</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92313" y="1925638"/>
            <a:ext cx="938847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Välj en situation eller rutin i vardagen  </a:t>
            </a:r>
          </a:p>
          <a:p>
            <a:pPr marL="0" indent="0" eaLnBrk="1" hangingPunct="1">
              <a:buFont typeface="Arial" panose="020B0604020202020204" pitchFamily="34" charset="0"/>
              <a:buNone/>
              <a:defRPr/>
            </a:pPr>
            <a:r>
              <a:rPr lang="sv-SE" altLang="sv-SE" sz="3200" dirty="0"/>
              <a:t>Prova någon av strategierna </a:t>
            </a:r>
          </a:p>
          <a:p>
            <a:pPr eaLnBrk="1" hangingPunct="1">
              <a:buFontTx/>
              <a:buChar char="-"/>
              <a:defRPr/>
            </a:pPr>
            <a:r>
              <a:rPr lang="sv-SE" altLang="sv-SE" sz="3200" dirty="0"/>
              <a:t>Förbereda</a:t>
            </a:r>
          </a:p>
          <a:p>
            <a:pPr eaLnBrk="1" hangingPunct="1">
              <a:buFontTx/>
              <a:buChar char="-"/>
              <a:defRPr/>
            </a:pPr>
            <a:r>
              <a:rPr lang="sv-SE" altLang="sv-SE" sz="3200" dirty="0"/>
              <a:t>Göra barnet delaktig</a:t>
            </a:r>
          </a:p>
          <a:p>
            <a:pPr marL="0" indent="0" eaLnBrk="1" hangingPunct="1">
              <a:buFont typeface="Arial" panose="020B0604020202020204" pitchFamily="34" charset="0"/>
              <a:buNone/>
              <a:defRPr/>
            </a:pPr>
            <a:endParaRPr lang="sv-SE" altLang="sv-SE" sz="3200" dirty="0"/>
          </a:p>
          <a:p>
            <a:pPr marL="0" indent="0" eaLnBrk="1" hangingPunct="1">
              <a:buFont typeface="Arial" panose="020B0604020202020204" pitchFamily="34" charset="0"/>
              <a:buNone/>
              <a:defRPr/>
            </a:pPr>
            <a:r>
              <a:rPr lang="sv-SE" altLang="sv-SE" sz="3200" dirty="0"/>
              <a:t>Hur gick det?</a:t>
            </a:r>
          </a:p>
          <a:p>
            <a:pPr marL="0" indent="0" eaLnBrk="1" hangingPunct="1">
              <a:buFont typeface="Arial" panose="020B0604020202020204" pitchFamily="34" charset="0"/>
              <a:buNone/>
              <a:defRPr/>
            </a:pPr>
            <a:r>
              <a:rPr lang="sv-SE" altLang="sv-SE" sz="3200" dirty="0"/>
              <a:t>Vad gjorde du?</a:t>
            </a:r>
          </a:p>
          <a:p>
            <a:pPr eaLnBrk="1" hangingPunct="1">
              <a:buFontTx/>
              <a:buChar char="-"/>
              <a:defRPr/>
            </a:pPr>
            <a:endParaRPr lang="sv-SE" altLang="sv-SE" sz="3200" dirty="0"/>
          </a:p>
          <a:p>
            <a:pPr eaLnBrk="1" hangingPunct="1">
              <a:defRPr/>
            </a:pPr>
            <a:endParaRPr lang="sv-SE" altLang="sv-SE" sz="3200" dirty="0"/>
          </a:p>
          <a:p>
            <a:pPr eaLnBrk="1" hangingPunct="1">
              <a:defRPr/>
            </a:pPr>
            <a:endParaRPr lang="sv-SE" altLang="sv-SE"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ubrik 1">
            <a:extLst>
              <a:ext uri="{FF2B5EF4-FFF2-40B4-BE49-F238E27FC236}">
                <a16:creationId xmlns:a16="http://schemas.microsoft.com/office/drawing/2014/main" id="{F82A6F2C-0F24-4B80-B851-EC1391780880}"/>
              </a:ext>
              <a:ext uri="{C183D7F6-B498-43B3-948B-1728B52AA6E4}">
                <adec:decorative xmlns:adec="http://schemas.microsoft.com/office/drawing/2017/decorative" val="1"/>
              </a:ext>
            </a:extLst>
          </p:cNvPr>
          <p:cNvSpPr txBox="1">
            <a:spLocks/>
          </p:cNvSpPr>
          <p:nvPr/>
        </p:nvSpPr>
        <p:spPr bwMode="auto">
          <a:xfrm>
            <a:off x="1955800" y="641350"/>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Kommunikation</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85963" y="1787525"/>
            <a:ext cx="7737475"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Strategier som hjälper </a:t>
            </a:r>
          </a:p>
          <a:p>
            <a:pPr>
              <a:defRPr/>
            </a:pPr>
            <a:r>
              <a:rPr lang="sv-SE" altLang="sv-SE" sz="3200" dirty="0"/>
              <a:t>Fånga upp och svara på barnets kommunikation</a:t>
            </a:r>
          </a:p>
          <a:p>
            <a:pPr eaLnBrk="1" hangingPunct="1">
              <a:defRPr/>
            </a:pPr>
            <a:r>
              <a:rPr lang="sv-SE" altLang="sv-SE" sz="3200" dirty="0"/>
              <a:t>Bokläsning</a:t>
            </a:r>
          </a:p>
          <a:p>
            <a:pPr eaLnBrk="1" hangingPunct="1">
              <a:defRPr/>
            </a:pPr>
            <a:endParaRPr lang="sv-SE" altLang="sv-SE" sz="3200" dirty="0"/>
          </a:p>
        </p:txBody>
      </p:sp>
      <p:pic>
        <p:nvPicPr>
          <p:cNvPr id="40967" name="Bildobjekt 2">
            <a:extLst>
              <a:ext uri="{FF2B5EF4-FFF2-40B4-BE49-F238E27FC236}">
                <a16:creationId xmlns:a16="http://schemas.microsoft.com/office/drawing/2014/main" id="{BADE3CE0-6218-4D89-AFFC-8ACE242FEDC7}"/>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10475" y="388938"/>
            <a:ext cx="4391025"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ubrik 1">
            <a:extLst>
              <a:ext uri="{FF2B5EF4-FFF2-40B4-BE49-F238E27FC236}">
                <a16:creationId xmlns:a16="http://schemas.microsoft.com/office/drawing/2014/main" id="{237E516B-70F8-4111-A143-603CAE832E84}"/>
              </a:ext>
            </a:extLst>
          </p:cNvPr>
          <p:cNvSpPr txBox="1">
            <a:spLocks/>
          </p:cNvSpPr>
          <p:nvPr/>
        </p:nvSpPr>
        <p:spPr bwMode="auto">
          <a:xfrm>
            <a:off x="2063750" y="608013"/>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Fånga upp och svara på barnets kommunikation</a:t>
            </a:r>
          </a:p>
        </p:txBody>
      </p:sp>
      <p:sp>
        <p:nvSpPr>
          <p:cNvPr id="12293" name="Platshållare för innehåll 2">
            <a:extLst>
              <a:ext uri="{FF2B5EF4-FFF2-40B4-BE49-F238E27FC236}">
                <a16:creationId xmlns:a16="http://schemas.microsoft.com/office/drawing/2014/main" id="{A11A37C5-F06D-4927-8BC4-5638303F901C}"/>
              </a:ext>
            </a:extLst>
          </p:cNvPr>
          <p:cNvSpPr txBox="1">
            <a:spLocks/>
          </p:cNvSpPr>
          <p:nvPr/>
        </p:nvSpPr>
        <p:spPr bwMode="auto">
          <a:xfrm>
            <a:off x="2063750" y="1770062"/>
            <a:ext cx="7787929" cy="3776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endParaRPr lang="sv-SE" altLang="sv-SE" sz="3200" b="1" dirty="0"/>
          </a:p>
          <a:p>
            <a:pPr marL="0" indent="0" eaLnBrk="1" hangingPunct="1">
              <a:buFont typeface="Arial" panose="020B0604020202020204" pitchFamily="34" charset="0"/>
              <a:buNone/>
              <a:defRPr/>
            </a:pPr>
            <a:r>
              <a:rPr lang="sv-SE" altLang="sv-SE" sz="3200" b="1" dirty="0"/>
              <a:t>Hur gör vi?</a:t>
            </a:r>
          </a:p>
          <a:p>
            <a:pPr>
              <a:defRPr/>
            </a:pPr>
            <a:r>
              <a:rPr lang="sv-SE" altLang="sv-SE" sz="3200" dirty="0"/>
              <a:t>Titta och lyssna på barnet</a:t>
            </a:r>
          </a:p>
          <a:p>
            <a:pPr>
              <a:defRPr/>
            </a:pPr>
            <a:r>
              <a:rPr lang="sv-SE" altLang="sv-SE" sz="3200" dirty="0"/>
              <a:t>Vänta och förvänta att barnet svarar</a:t>
            </a:r>
          </a:p>
          <a:p>
            <a:pPr>
              <a:defRPr/>
            </a:pPr>
            <a:r>
              <a:rPr lang="sv-SE" altLang="sv-SE" sz="3200" dirty="0"/>
              <a:t>Tolka och bekräfta allt barnet gör och säger</a:t>
            </a:r>
          </a:p>
          <a:p>
            <a:pPr marL="0" indent="0" eaLnBrk="1" hangingPunct="1">
              <a:buFont typeface="Arial" panose="020B0604020202020204" pitchFamily="34" charset="0"/>
              <a:buNone/>
              <a:defRPr/>
            </a:pPr>
            <a:endParaRPr lang="sv-SE" altLang="sv-SE" sz="2400" i="1" dirty="0"/>
          </a:p>
          <a:p>
            <a:pPr marL="0" indent="0" eaLnBrk="1" hangingPunct="1">
              <a:buFont typeface="Arial" panose="020B0604020202020204" pitchFamily="34" charset="0"/>
              <a:buNone/>
              <a:defRPr/>
            </a:pPr>
            <a:r>
              <a:rPr lang="sv-SE" altLang="sv-SE" sz="2400" i="1" dirty="0"/>
              <a:t>Då du använder denna strategi kan en säga att du är som en uggla – uppmärksam och lyhörd på barnets alla signaler!</a:t>
            </a:r>
          </a:p>
          <a:p>
            <a:pPr eaLnBrk="1" hangingPunct="1">
              <a:defRPr/>
            </a:pPr>
            <a:endParaRPr lang="sv-SE" altLang="sv-SE" sz="3200" dirty="0"/>
          </a:p>
        </p:txBody>
      </p:sp>
      <p:pic>
        <p:nvPicPr>
          <p:cNvPr id="47112" name="Bildobjekt 6">
            <a:extLst>
              <a:ext uri="{FF2B5EF4-FFF2-40B4-BE49-F238E27FC236}">
                <a16:creationId xmlns:a16="http://schemas.microsoft.com/office/drawing/2014/main" id="{E2A6FC6E-3F42-48AC-9D95-F62E99201F1B}"/>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09088" y="457200"/>
            <a:ext cx="22860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ubrik 1">
            <a:extLst>
              <a:ext uri="{FF2B5EF4-FFF2-40B4-BE49-F238E27FC236}">
                <a16:creationId xmlns:a16="http://schemas.microsoft.com/office/drawing/2014/main" id="{237E516B-70F8-4111-A143-603CAE832E84}"/>
              </a:ext>
              <a:ext uri="{C183D7F6-B498-43B3-948B-1728B52AA6E4}">
                <adec:decorative xmlns:adec="http://schemas.microsoft.com/office/drawing/2017/decorative" val="1"/>
              </a:ext>
            </a:extLst>
          </p:cNvPr>
          <p:cNvSpPr txBox="1">
            <a:spLocks/>
          </p:cNvSpPr>
          <p:nvPr/>
        </p:nvSpPr>
        <p:spPr bwMode="auto">
          <a:xfrm>
            <a:off x="1755775" y="371474"/>
            <a:ext cx="86804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Filmen gemensam bokläsning</a:t>
            </a:r>
          </a:p>
        </p:txBody>
      </p:sp>
      <p:sp>
        <p:nvSpPr>
          <p:cNvPr id="12293" name="Platshållare för innehåll 2">
            <a:extLst>
              <a:ext uri="{FF2B5EF4-FFF2-40B4-BE49-F238E27FC236}">
                <a16:creationId xmlns:a16="http://schemas.microsoft.com/office/drawing/2014/main" id="{A11A37C5-F06D-4927-8BC4-5638303F901C}"/>
              </a:ext>
            </a:extLst>
          </p:cNvPr>
          <p:cNvSpPr txBox="1">
            <a:spLocks/>
          </p:cNvSpPr>
          <p:nvPr/>
        </p:nvSpPr>
        <p:spPr bwMode="auto">
          <a:xfrm>
            <a:off x="2071688" y="1770063"/>
            <a:ext cx="7032625"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endParaRPr lang="sv-SE" altLang="sv-SE" sz="3200" b="1" dirty="0"/>
          </a:p>
          <a:p>
            <a:pPr eaLnBrk="1" hangingPunct="1">
              <a:defRPr/>
            </a:pPr>
            <a:endParaRPr lang="sv-SE" altLang="sv-SE" sz="3200" dirty="0"/>
          </a:p>
        </p:txBody>
      </p:sp>
      <p:pic>
        <p:nvPicPr>
          <p:cNvPr id="8" name="Platshållare för innehåll 6" descr="Skärmbild från webbplatsen Tidig intervention.">
            <a:hlinkClick r:id="rId3"/>
            <a:extLst>
              <a:ext uri="{FF2B5EF4-FFF2-40B4-BE49-F238E27FC236}">
                <a16:creationId xmlns:a16="http://schemas.microsoft.com/office/drawing/2014/main" id="{CB6CB6B2-1915-478D-B80D-EC2B714B1EC2}"/>
              </a:ext>
              <a:ext uri="{C183D7F6-B498-43B3-948B-1728B52AA6E4}">
                <adec:decorative xmlns:adec="http://schemas.microsoft.com/office/drawing/2017/decorative" val="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a:xfrm>
            <a:off x="1887106" y="1295128"/>
            <a:ext cx="6132038" cy="4416697"/>
          </a:xfrm>
          <a:prstGeom prst="rect">
            <a:avLst/>
          </a:prstGeom>
        </p:spPr>
      </p:pic>
      <p:sp>
        <p:nvSpPr>
          <p:cNvPr id="9" name="Rektangel 8">
            <a:extLst>
              <a:ext uri="{FF2B5EF4-FFF2-40B4-BE49-F238E27FC236}">
                <a16:creationId xmlns:a16="http://schemas.microsoft.com/office/drawing/2014/main" id="{98836948-F4B7-4F4D-8C26-187AE43BFC1C}"/>
              </a:ext>
              <a:ext uri="{C183D7F6-B498-43B3-948B-1728B52AA6E4}">
                <adec:decorative xmlns:adec="http://schemas.microsoft.com/office/drawing/2017/decorative" val="1"/>
              </a:ext>
            </a:extLst>
          </p:cNvPr>
          <p:cNvSpPr/>
          <p:nvPr/>
        </p:nvSpPr>
        <p:spPr>
          <a:xfrm>
            <a:off x="1817971" y="5711825"/>
            <a:ext cx="4549066" cy="369332"/>
          </a:xfrm>
          <a:prstGeom prst="rect">
            <a:avLst/>
          </a:prstGeom>
        </p:spPr>
        <p:txBody>
          <a:bodyPr wrap="none">
            <a:spAutoFit/>
          </a:bodyPr>
          <a:lstStyle/>
          <a:p>
            <a:pPr eaLnBrk="1" hangingPunct="1"/>
            <a:r>
              <a:rPr lang="sv-SE" b="1" dirty="0">
                <a:solidFill>
                  <a:srgbClr val="7A005A"/>
                </a:solidFill>
                <a:cs typeface="Calibri" panose="020F0502020204030204" pitchFamily="34" charset="0"/>
                <a:hlinkClick r:id="rId5">
                  <a:extLst>
                    <a:ext uri="{A12FA001-AC4F-418D-AE19-62706E023703}">
                      <ahyp:hlinkClr xmlns:ahyp="http://schemas.microsoft.com/office/drawing/2018/hyperlinkcolor" val="tx"/>
                    </a:ext>
                  </a:extLst>
                </a:hlinkClick>
              </a:rPr>
              <a:t>www.regionuppsala.se/tidigintervention</a:t>
            </a:r>
            <a:endParaRPr lang="sv-SE" b="1" dirty="0">
              <a:solidFill>
                <a:srgbClr val="7A005A"/>
              </a:solidFill>
              <a:cs typeface="Calibri" panose="020F0502020204030204" pitchFamily="34" charset="0"/>
            </a:endParaRPr>
          </a:p>
        </p:txBody>
      </p:sp>
    </p:spTree>
    <p:extLst>
      <p:ext uri="{BB962C8B-B14F-4D97-AF65-F5344CB8AC3E}">
        <p14:creationId xmlns:p14="http://schemas.microsoft.com/office/powerpoint/2010/main" val="161560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ubrik 1">
            <a:extLst>
              <a:ext uri="{FF2B5EF4-FFF2-40B4-BE49-F238E27FC236}">
                <a16:creationId xmlns:a16="http://schemas.microsoft.com/office/drawing/2014/main" id="{F82A6F2C-0F24-4B80-B851-EC1391780880}"/>
              </a:ext>
              <a:ext uri="{C183D7F6-B498-43B3-948B-1728B52AA6E4}">
                <adec:decorative xmlns:adec="http://schemas.microsoft.com/office/drawing/2017/decorative" val="1"/>
              </a:ext>
            </a:extLst>
          </p:cNvPr>
          <p:cNvSpPr txBox="1">
            <a:spLocks/>
          </p:cNvSpPr>
          <p:nvPr/>
        </p:nvSpPr>
        <p:spPr bwMode="auto">
          <a:xfrm>
            <a:off x="1955800" y="641350"/>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dirty="0">
                <a:solidFill>
                  <a:srgbClr val="834B70"/>
                </a:solidFill>
                <a:cs typeface="Calibri" panose="020F0502020204030204" pitchFamily="34" charset="0"/>
              </a:rPr>
              <a:t>Bokläsning</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1985963" y="1787525"/>
            <a:ext cx="7737475"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Strategier som hjälper </a:t>
            </a:r>
            <a:endParaRPr lang="sv-SE" altLang="sv-SE" sz="3200" dirty="0"/>
          </a:p>
          <a:p>
            <a:pPr eaLnBrk="1" hangingPunct="1">
              <a:defRPr/>
            </a:pPr>
            <a:r>
              <a:rPr lang="sv-SE" altLang="sv-SE" sz="3200" dirty="0"/>
              <a:t>Kommunikationstriangel</a:t>
            </a:r>
          </a:p>
          <a:p>
            <a:pPr eaLnBrk="1" hangingPunct="1">
              <a:defRPr/>
            </a:pPr>
            <a:r>
              <a:rPr lang="sv-SE" altLang="sv-SE" sz="3200" dirty="0"/>
              <a:t>Anpassa situationen</a:t>
            </a:r>
          </a:p>
          <a:p>
            <a:pPr eaLnBrk="1" hangingPunct="1">
              <a:defRPr/>
            </a:pPr>
            <a:r>
              <a:rPr lang="sv-SE" altLang="sv-SE" sz="3200" dirty="0"/>
              <a:t>Fånga barnets uppmärksamhet</a:t>
            </a:r>
          </a:p>
          <a:p>
            <a:pPr eaLnBrk="1" hangingPunct="1">
              <a:defRPr/>
            </a:pPr>
            <a:r>
              <a:rPr lang="sv-SE" altLang="sv-SE" sz="3200" dirty="0"/>
              <a:t>Ge barnet tid att svara</a:t>
            </a:r>
          </a:p>
          <a:p>
            <a:pPr eaLnBrk="1" hangingPunct="1">
              <a:defRPr/>
            </a:pPr>
            <a:r>
              <a:rPr lang="sv-SE" altLang="sv-SE" sz="3200" dirty="0"/>
              <a:t>Tolka och bekräfta barnet</a:t>
            </a:r>
          </a:p>
          <a:p>
            <a:pPr eaLnBrk="1" hangingPunct="1">
              <a:defRPr/>
            </a:pPr>
            <a:endParaRPr lang="sv-SE" altLang="sv-SE" sz="3200" dirty="0"/>
          </a:p>
          <a:p>
            <a:pPr eaLnBrk="1" hangingPunct="1">
              <a:defRPr/>
            </a:pPr>
            <a:endParaRPr lang="sv-SE" altLang="sv-SE" sz="3200" dirty="0"/>
          </a:p>
          <a:p>
            <a:pPr eaLnBrk="1" hangingPunct="1">
              <a:defRPr/>
            </a:pPr>
            <a:endParaRPr lang="sv-SE" altLang="sv-SE" sz="3200" dirty="0"/>
          </a:p>
        </p:txBody>
      </p:sp>
      <p:pic>
        <p:nvPicPr>
          <p:cNvPr id="40967" name="Bildobjekt 2">
            <a:extLst>
              <a:ext uri="{FF2B5EF4-FFF2-40B4-BE49-F238E27FC236}">
                <a16:creationId xmlns:a16="http://schemas.microsoft.com/office/drawing/2014/main" id="{BADE3CE0-6218-4D89-AFFC-8ACE242FEDC7}"/>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10475" y="388938"/>
            <a:ext cx="4391025"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761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Bildobjekt 2">
            <a:extLst>
              <a:ext uri="{FF2B5EF4-FFF2-40B4-BE49-F238E27FC236}">
                <a16:creationId xmlns:a16="http://schemas.microsoft.com/office/drawing/2014/main" id="{13CD47C6-35A5-4EB2-9D66-2FA896B5F3FD}"/>
              </a:ext>
              <a:ext uri="{C183D7F6-B498-43B3-948B-1728B52AA6E4}">
                <adec:decorative xmlns:adec="http://schemas.microsoft.com/office/drawing/2017/decorative" val="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312025" y="2052638"/>
            <a:ext cx="4883150" cy="332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7" name="Rubrik 1">
            <a:extLst>
              <a:ext uri="{FF2B5EF4-FFF2-40B4-BE49-F238E27FC236}">
                <a16:creationId xmlns:a16="http://schemas.microsoft.com/office/drawing/2014/main" id="{7FE7BF18-46D6-4021-A02B-1ACB9D0F46C9}"/>
              </a:ext>
              <a:ext uri="{C183D7F6-B498-43B3-948B-1728B52AA6E4}">
                <adec:decorative xmlns:adec="http://schemas.microsoft.com/office/drawing/2017/decorative" val="1"/>
              </a:ext>
            </a:extLst>
          </p:cNvPr>
          <p:cNvSpPr txBox="1">
            <a:spLocks/>
          </p:cNvSpPr>
          <p:nvPr/>
        </p:nvSpPr>
        <p:spPr bwMode="auto">
          <a:xfrm>
            <a:off x="2495550" y="763588"/>
            <a:ext cx="82804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0"/>
              </a:spcBef>
              <a:buFontTx/>
              <a:buNone/>
            </a:pPr>
            <a:r>
              <a:rPr lang="sv-SE" altLang="sv-SE" sz="5400" b="1">
                <a:solidFill>
                  <a:srgbClr val="834B70"/>
                </a:solidFill>
                <a:cs typeface="Calibri" panose="020F0502020204030204" pitchFamily="34" charset="0"/>
              </a:rPr>
              <a:t>Kommunikationstriangel</a:t>
            </a:r>
          </a:p>
        </p:txBody>
      </p:sp>
      <p:sp>
        <p:nvSpPr>
          <p:cNvPr id="12293" name="Platshållare för innehåll 2">
            <a:extLst>
              <a:ext uri="{FF2B5EF4-FFF2-40B4-BE49-F238E27FC236}">
                <a16:creationId xmlns:a16="http://schemas.microsoft.com/office/drawing/2014/main" id="{A11A37C5-F06D-4927-8BC4-5638303F901C}"/>
              </a:ext>
              <a:ext uri="{C183D7F6-B498-43B3-948B-1728B52AA6E4}">
                <adec:decorative xmlns:adec="http://schemas.microsoft.com/office/drawing/2017/decorative" val="1"/>
              </a:ext>
            </a:extLst>
          </p:cNvPr>
          <p:cNvSpPr txBox="1">
            <a:spLocks/>
          </p:cNvSpPr>
          <p:nvPr/>
        </p:nvSpPr>
        <p:spPr bwMode="auto">
          <a:xfrm>
            <a:off x="2495550" y="1935163"/>
            <a:ext cx="5256213" cy="394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buFont typeface="Arial" panose="020B0604020202020204" pitchFamily="34" charset="0"/>
              <a:buNone/>
              <a:defRPr/>
            </a:pPr>
            <a:r>
              <a:rPr lang="sv-SE" altLang="sv-SE" sz="3200" b="1" dirty="0"/>
              <a:t>Hur gör vi?</a:t>
            </a:r>
          </a:p>
          <a:p>
            <a:pPr marL="0" indent="0" eaLnBrk="1" hangingPunct="1">
              <a:buFont typeface="Arial" panose="020B0604020202020204" pitchFamily="34" charset="0"/>
              <a:buNone/>
              <a:defRPr/>
            </a:pPr>
            <a:r>
              <a:rPr lang="sv-SE" altLang="sv-SE" sz="3200" dirty="0">
                <a:cs typeface="Calibri" panose="020F0502020204030204" pitchFamily="34" charset="0"/>
              </a:rPr>
              <a:t>jag + du + något i omgivningen = delad uppmärksamhet</a:t>
            </a:r>
          </a:p>
          <a:p>
            <a:pPr marL="0" indent="0" eaLnBrk="1" hangingPunct="1">
              <a:buFont typeface="Arial" panose="020B0604020202020204" pitchFamily="34" charset="0"/>
              <a:buNone/>
              <a:defRPr/>
            </a:pPr>
            <a:endParaRPr lang="sv-SE" altLang="sv-SE" sz="3200" dirty="0">
              <a:cs typeface="Calibri" panose="020F0502020204030204" pitchFamily="34" charset="0"/>
            </a:endParaRPr>
          </a:p>
          <a:p>
            <a:pPr marL="0" indent="0" eaLnBrk="1" hangingPunct="1">
              <a:buFont typeface="Arial" panose="020B0604020202020204" pitchFamily="34" charset="0"/>
              <a:buNone/>
              <a:defRPr/>
            </a:pPr>
            <a:r>
              <a:rPr lang="sv-SE" altLang="sv-SE" sz="3200" dirty="0">
                <a:cs typeface="Calibri" panose="020F0502020204030204" pitchFamily="34" charset="0"/>
              </a:rPr>
              <a:t>Sätt dig och ditt barn så att ni bildar en triangel med boken</a:t>
            </a:r>
          </a:p>
          <a:p>
            <a:pPr marL="0" indent="0" eaLnBrk="1" hangingPunct="1">
              <a:buFont typeface="Arial" panose="020B0604020202020204" pitchFamily="34" charset="0"/>
              <a:buNone/>
              <a:defRPr/>
            </a:pPr>
            <a:endParaRPr lang="sv-SE" altLang="sv-SE" sz="3200" b="1" dirty="0"/>
          </a:p>
          <a:p>
            <a:pPr eaLnBrk="1" hangingPunct="1">
              <a:defRPr/>
            </a:pPr>
            <a:endParaRPr lang="sv-SE" altLang="sv-SE" sz="3200" dirty="0"/>
          </a:p>
          <a:p>
            <a:pPr eaLnBrk="1" hangingPunct="1">
              <a:defRPr/>
            </a:pPr>
            <a:endParaRPr lang="sv-SE" altLang="sv-SE" sz="3200"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1832</Words>
  <Application>Microsoft Office PowerPoint</Application>
  <PresentationFormat>Bredbild</PresentationFormat>
  <Paragraphs>136</Paragraphs>
  <Slides>14</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Vera Nycander</dc:creator>
  <cp:lastModifiedBy>Lars Österberg</cp:lastModifiedBy>
  <cp:revision>31</cp:revision>
  <dcterms:created xsi:type="dcterms:W3CDTF">2019-10-15T15:20:27Z</dcterms:created>
  <dcterms:modified xsi:type="dcterms:W3CDTF">2021-05-18T14:15:45Z</dcterms:modified>
</cp:coreProperties>
</file>